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656761"/>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Perulangan dan List dalam Python</a:t>
            </a:r>
            <a:endParaRPr lang="en-US" sz="4400" dirty="0"/>
          </a:p>
        </p:txBody>
      </p:sp>
      <p:sp>
        <p:nvSpPr>
          <p:cNvPr id="4" name="Text 1"/>
          <p:cNvSpPr/>
          <p:nvPr/>
        </p:nvSpPr>
        <p:spPr>
          <a:xfrm>
            <a:off x="6324124" y="4423767"/>
            <a:ext cx="7468553" cy="1149072"/>
          </a:xfrm>
          <a:prstGeom prst="rect">
            <a:avLst/>
          </a:prstGeom>
          <a:noFill/>
          <a:ln/>
        </p:spPr>
        <p:txBody>
          <a:bodyPr wrap="square" lIns="0" tIns="0" rIns="0" bIns="0" rtlCol="0" anchor="t"/>
          <a:lstStyle/>
          <a:p>
            <a:pPr algn="l" indent="0" marL="0">
              <a:lnSpc>
                <a:spcPts val="3000"/>
              </a:lnSpc>
              <a:buNone/>
            </a:pPr>
            <a:r>
              <a:rPr lang="en-US" sz="1850" b="1" dirty="0">
                <a:solidFill>
                  <a:srgbClr val="00002E"/>
                </a:solidFill>
                <a:latin typeface="PT Sans" pitchFamily="34" charset="0"/>
                <a:ea typeface="PT Sans" pitchFamily="34" charset="-122"/>
                <a:cs typeface="PT Sans" pitchFamily="34" charset="-120"/>
              </a:rPr>
              <a:t>Daniarsyah</a:t>
            </a:r>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 - Setelah kita belajar tentang print(), input(), variabel, dan percabangan if-elif-else, kita akan melangkah ke salah satu konsep terpenting dalam pemrograman: Perulangan.</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7842" y="650438"/>
            <a:ext cx="10710624" cy="695563"/>
          </a:xfrm>
          <a:prstGeom prst="rect">
            <a:avLst/>
          </a:prstGeom>
          <a:noFill/>
          <a:ln/>
        </p:spPr>
        <p:txBody>
          <a:bodyPr wrap="none" lIns="0" tIns="0" rIns="0" bIns="0" rtlCol="0" anchor="t"/>
          <a:lstStyle/>
          <a:p>
            <a:pPr algn="l" indent="0" marL="0">
              <a:lnSpc>
                <a:spcPts val="5450"/>
              </a:lnSpc>
              <a:buNone/>
            </a:pPr>
            <a:r>
              <a:rPr lang="en-US" sz="4350" dirty="0">
                <a:solidFill>
                  <a:srgbClr val="00002E"/>
                </a:solidFill>
                <a:latin typeface="Nunito Semi Bold" pitchFamily="34" charset="0"/>
                <a:ea typeface="Nunito Semi Bold" pitchFamily="34" charset="-122"/>
                <a:cs typeface="Nunito Semi Bold" pitchFamily="34" charset="-120"/>
              </a:rPr>
              <a:t>Latihan Menggabungkan </a:t>
            </a:r>
            <a:pPr algn="l" indent="0" marL="0">
              <a:lnSpc>
                <a:spcPts val="5450"/>
              </a:lnSpc>
              <a:buNone/>
            </a:pPr>
            <a:r>
              <a:rPr lang="en-US" sz="4350" dirty="0">
                <a:solidFill>
                  <a:srgbClr val="2D4DF2"/>
                </a:solidFill>
                <a:latin typeface="Nunito Semi Bold" pitchFamily="34" charset="0"/>
                <a:ea typeface="Nunito Semi Bold" pitchFamily="34" charset="-122"/>
                <a:cs typeface="Nunito Semi Bold" pitchFamily="34" charset="-120"/>
              </a:rPr>
              <a:t>for Loop</a:t>
            </a:r>
            <a:pPr algn="l" indent="0" marL="0">
              <a:lnSpc>
                <a:spcPts val="5450"/>
              </a:lnSpc>
              <a:buNone/>
            </a:pPr>
            <a:r>
              <a:rPr lang="en-US" sz="4350" dirty="0">
                <a:solidFill>
                  <a:srgbClr val="00002E"/>
                </a:solidFill>
                <a:latin typeface="Nunito Semi Bold" pitchFamily="34" charset="0"/>
                <a:ea typeface="Nunito Semi Bold" pitchFamily="34" charset="-122"/>
                <a:cs typeface="Nunito Semi Bold" pitchFamily="34" charset="-120"/>
              </a:rPr>
              <a:t> dan </a:t>
            </a:r>
            <a:pPr algn="l" indent="0" marL="0">
              <a:lnSpc>
                <a:spcPts val="5450"/>
              </a:lnSpc>
              <a:buNone/>
            </a:pPr>
            <a:r>
              <a:rPr lang="en-US" sz="4350" dirty="0">
                <a:solidFill>
                  <a:srgbClr val="DA33BF"/>
                </a:solidFill>
                <a:latin typeface="Nunito Semi Bold" pitchFamily="34" charset="0"/>
                <a:ea typeface="Nunito Semi Bold" pitchFamily="34" charset="-122"/>
                <a:cs typeface="Nunito Semi Bold" pitchFamily="34" charset="-120"/>
              </a:rPr>
              <a:t>List</a:t>
            </a:r>
            <a:endParaRPr lang="en-US" sz="4350" dirty="0"/>
          </a:p>
        </p:txBody>
      </p:sp>
      <p:sp>
        <p:nvSpPr>
          <p:cNvPr id="3" name="Shape 1"/>
          <p:cNvSpPr/>
          <p:nvPr/>
        </p:nvSpPr>
        <p:spPr>
          <a:xfrm>
            <a:off x="827842" y="1819037"/>
            <a:ext cx="6369129" cy="5760006"/>
          </a:xfrm>
          <a:prstGeom prst="roundRect">
            <a:avLst>
              <a:gd name="adj" fmla="val 6160"/>
            </a:avLst>
          </a:prstGeom>
          <a:solidFill>
            <a:srgbClr val="F3F3FF">
              <a:alpha val="75000"/>
            </a:srgbClr>
          </a:solidFill>
          <a:ln w="30480">
            <a:solidFill>
              <a:srgbClr val="2D4DF2"/>
            </a:solidFill>
            <a:prstDash val="solid"/>
          </a:ln>
        </p:spPr>
      </p:sp>
      <p:sp>
        <p:nvSpPr>
          <p:cNvPr id="4" name="Shape 2"/>
          <p:cNvSpPr/>
          <p:nvPr/>
        </p:nvSpPr>
        <p:spPr>
          <a:xfrm>
            <a:off x="858322" y="1849517"/>
            <a:ext cx="6308169" cy="709493"/>
          </a:xfrm>
          <a:prstGeom prst="roundRect">
            <a:avLst>
              <a:gd name="adj" fmla="val 44852"/>
            </a:avLst>
          </a:prstGeom>
          <a:solidFill>
            <a:srgbClr val="F3F3FF"/>
          </a:solidFill>
          <a:ln/>
        </p:spPr>
      </p:sp>
      <p:sp>
        <p:nvSpPr>
          <p:cNvPr id="5" name="Text 3"/>
          <p:cNvSpPr/>
          <p:nvPr/>
        </p:nvSpPr>
        <p:spPr>
          <a:xfrm>
            <a:off x="3835003" y="1971080"/>
            <a:ext cx="354687" cy="443389"/>
          </a:xfrm>
          <a:prstGeom prst="rect">
            <a:avLst/>
          </a:prstGeom>
          <a:noFill/>
          <a:ln/>
        </p:spPr>
        <p:txBody>
          <a:bodyPr wrap="none" lIns="0" tIns="0" rIns="0" bIns="0" rtlCol="0" anchor="t"/>
          <a:lstStyle/>
          <a:p>
            <a:pPr algn="l" indent="0" marL="0">
              <a:lnSpc>
                <a:spcPts val="2750"/>
              </a:lnSpc>
              <a:buNone/>
            </a:pPr>
            <a:r>
              <a:rPr lang="en-US" sz="2750" dirty="0">
                <a:solidFill>
                  <a:srgbClr val="00002E"/>
                </a:solidFill>
                <a:latin typeface="Nunito Semi Bold" pitchFamily="34" charset="0"/>
                <a:ea typeface="Nunito Semi Bold" pitchFamily="34" charset="-122"/>
                <a:cs typeface="Nunito Semi Bold" pitchFamily="34" charset="-120"/>
              </a:rPr>
              <a:t>1</a:t>
            </a:r>
            <a:endParaRPr lang="en-US" sz="2750" dirty="0"/>
          </a:p>
        </p:txBody>
      </p:sp>
      <p:sp>
        <p:nvSpPr>
          <p:cNvPr id="6" name="Text 4"/>
          <p:cNvSpPr/>
          <p:nvPr/>
        </p:nvSpPr>
        <p:spPr>
          <a:xfrm>
            <a:off x="1094780" y="2795468"/>
            <a:ext cx="2782729" cy="347782"/>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Latihan 1</a:t>
            </a:r>
            <a:endParaRPr lang="en-US" sz="2150" dirty="0"/>
          </a:p>
        </p:txBody>
      </p:sp>
      <p:sp>
        <p:nvSpPr>
          <p:cNvPr id="7" name="Text 5"/>
          <p:cNvSpPr/>
          <p:nvPr/>
        </p:nvSpPr>
        <p:spPr>
          <a:xfrm>
            <a:off x="1094780" y="3285053"/>
            <a:ext cx="5835253" cy="1135499"/>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Buatlah list bernama hewan yang berisi 4 nama hewan. Gunakan for loop untuk mencetak setiap nama hewan tersebut.</a:t>
            </a:r>
            <a:endParaRPr lang="en-US" sz="1850" dirty="0"/>
          </a:p>
        </p:txBody>
      </p:sp>
      <p:sp>
        <p:nvSpPr>
          <p:cNvPr id="8" name="Shape 6"/>
          <p:cNvSpPr/>
          <p:nvPr/>
        </p:nvSpPr>
        <p:spPr>
          <a:xfrm>
            <a:off x="1094780" y="4686538"/>
            <a:ext cx="5835253" cy="1868567"/>
          </a:xfrm>
          <a:prstGeom prst="roundRect">
            <a:avLst>
              <a:gd name="adj" fmla="val 18988"/>
            </a:avLst>
          </a:prstGeom>
          <a:solidFill>
            <a:srgbClr val="E6E6F2"/>
          </a:solidFill>
          <a:ln/>
        </p:spPr>
      </p:sp>
      <p:sp>
        <p:nvSpPr>
          <p:cNvPr id="9" name="Shape 7"/>
          <p:cNvSpPr/>
          <p:nvPr/>
        </p:nvSpPr>
        <p:spPr>
          <a:xfrm>
            <a:off x="1082993" y="4686538"/>
            <a:ext cx="5858828" cy="1868567"/>
          </a:xfrm>
          <a:prstGeom prst="roundRect">
            <a:avLst>
              <a:gd name="adj" fmla="val 1899"/>
            </a:avLst>
          </a:prstGeom>
          <a:solidFill>
            <a:srgbClr val="E6E6F2"/>
          </a:solidFill>
          <a:ln/>
        </p:spPr>
      </p:sp>
      <p:sp>
        <p:nvSpPr>
          <p:cNvPr id="10" name="Text 8"/>
          <p:cNvSpPr/>
          <p:nvPr/>
        </p:nvSpPr>
        <p:spPr>
          <a:xfrm>
            <a:off x="1319451" y="4863822"/>
            <a:ext cx="5385911" cy="1513999"/>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highlight>
                  <a:srgbClr val="E6E6F2"/>
                </a:highlight>
                <a:latin typeface="Consolas" pitchFamily="34" charset="0"/>
                <a:ea typeface="Consolas" pitchFamily="34" charset="-122"/>
                <a:cs typeface="Consolas" pitchFamily="34" charset="-120"/>
              </a:rPr>
              <a:t>hewan = ["Kucing", "Anjing", "Burung", "Ikan"]for nama_hewan in hewan:    print(nama_hewan)</a:t>
            </a:r>
            <a:endParaRPr lang="en-US" sz="1850" dirty="0"/>
          </a:p>
        </p:txBody>
      </p:sp>
      <p:sp>
        <p:nvSpPr>
          <p:cNvPr id="11" name="Shape 9"/>
          <p:cNvSpPr/>
          <p:nvPr/>
        </p:nvSpPr>
        <p:spPr>
          <a:xfrm>
            <a:off x="7433429" y="1819037"/>
            <a:ext cx="6369129" cy="5760006"/>
          </a:xfrm>
          <a:prstGeom prst="roundRect">
            <a:avLst>
              <a:gd name="adj" fmla="val 6160"/>
            </a:avLst>
          </a:prstGeom>
          <a:solidFill>
            <a:srgbClr val="F3F3FF">
              <a:alpha val="75000"/>
            </a:srgbClr>
          </a:solidFill>
          <a:ln w="30480">
            <a:solidFill>
              <a:srgbClr val="018CE1"/>
            </a:solidFill>
            <a:prstDash val="solid"/>
          </a:ln>
        </p:spPr>
      </p:sp>
      <p:sp>
        <p:nvSpPr>
          <p:cNvPr id="12" name="Shape 10"/>
          <p:cNvSpPr/>
          <p:nvPr/>
        </p:nvSpPr>
        <p:spPr>
          <a:xfrm>
            <a:off x="7463909" y="1849517"/>
            <a:ext cx="6308169" cy="709493"/>
          </a:xfrm>
          <a:prstGeom prst="roundRect">
            <a:avLst>
              <a:gd name="adj" fmla="val 44852"/>
            </a:avLst>
          </a:prstGeom>
          <a:solidFill>
            <a:srgbClr val="F3F3FF"/>
          </a:solidFill>
          <a:ln/>
        </p:spPr>
      </p:sp>
      <p:sp>
        <p:nvSpPr>
          <p:cNvPr id="13" name="Text 11"/>
          <p:cNvSpPr/>
          <p:nvPr/>
        </p:nvSpPr>
        <p:spPr>
          <a:xfrm>
            <a:off x="10440591" y="1971080"/>
            <a:ext cx="354687" cy="443389"/>
          </a:xfrm>
          <a:prstGeom prst="rect">
            <a:avLst/>
          </a:prstGeom>
          <a:noFill/>
          <a:ln/>
        </p:spPr>
        <p:txBody>
          <a:bodyPr wrap="none" lIns="0" tIns="0" rIns="0" bIns="0" rtlCol="0" anchor="t"/>
          <a:lstStyle/>
          <a:p>
            <a:pPr algn="l" indent="0" marL="0">
              <a:lnSpc>
                <a:spcPts val="2750"/>
              </a:lnSpc>
              <a:buNone/>
            </a:pPr>
            <a:r>
              <a:rPr lang="en-US" sz="2750" dirty="0">
                <a:solidFill>
                  <a:srgbClr val="00002E"/>
                </a:solidFill>
                <a:latin typeface="Nunito Semi Bold" pitchFamily="34" charset="0"/>
                <a:ea typeface="Nunito Semi Bold" pitchFamily="34" charset="-122"/>
                <a:cs typeface="Nunito Semi Bold" pitchFamily="34" charset="-120"/>
              </a:rPr>
              <a:t>2</a:t>
            </a:r>
            <a:endParaRPr lang="en-US" sz="2750" dirty="0"/>
          </a:p>
        </p:txBody>
      </p:sp>
      <p:sp>
        <p:nvSpPr>
          <p:cNvPr id="14" name="Text 12"/>
          <p:cNvSpPr/>
          <p:nvPr/>
        </p:nvSpPr>
        <p:spPr>
          <a:xfrm>
            <a:off x="7700367" y="2795468"/>
            <a:ext cx="2782729" cy="347782"/>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Latihan 2</a:t>
            </a:r>
            <a:endParaRPr lang="en-US" sz="2150" dirty="0"/>
          </a:p>
        </p:txBody>
      </p:sp>
      <p:sp>
        <p:nvSpPr>
          <p:cNvPr id="15" name="Text 13"/>
          <p:cNvSpPr/>
          <p:nvPr/>
        </p:nvSpPr>
        <p:spPr>
          <a:xfrm>
            <a:off x="7700367" y="3285053"/>
            <a:ext cx="5835253" cy="756999"/>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latin typeface="PT Sans" pitchFamily="34" charset="0"/>
                <a:ea typeface="PT Sans" pitchFamily="34" charset="-122"/>
                <a:cs typeface="PT Sans" pitchFamily="34" charset="-120"/>
              </a:rPr>
              <a:t>Buatlah list berisi angka-angka. Gunakan for loop untuk mencari dan mencetak angka terbesar dari list tersebut.</a:t>
            </a:r>
            <a:endParaRPr lang="en-US" sz="1850" dirty="0"/>
          </a:p>
        </p:txBody>
      </p:sp>
      <p:sp>
        <p:nvSpPr>
          <p:cNvPr id="16" name="Shape 14"/>
          <p:cNvSpPr/>
          <p:nvPr/>
        </p:nvSpPr>
        <p:spPr>
          <a:xfrm>
            <a:off x="7700367" y="4308038"/>
            <a:ext cx="5835253" cy="3004066"/>
          </a:xfrm>
          <a:prstGeom prst="roundRect">
            <a:avLst>
              <a:gd name="adj" fmla="val 11811"/>
            </a:avLst>
          </a:prstGeom>
          <a:solidFill>
            <a:srgbClr val="E6E6F2"/>
          </a:solidFill>
          <a:ln/>
        </p:spPr>
      </p:sp>
      <p:sp>
        <p:nvSpPr>
          <p:cNvPr id="17" name="Shape 15"/>
          <p:cNvSpPr/>
          <p:nvPr/>
        </p:nvSpPr>
        <p:spPr>
          <a:xfrm>
            <a:off x="7688580" y="4308038"/>
            <a:ext cx="5858828" cy="3004066"/>
          </a:xfrm>
          <a:prstGeom prst="roundRect">
            <a:avLst>
              <a:gd name="adj" fmla="val 1181"/>
            </a:avLst>
          </a:prstGeom>
          <a:solidFill>
            <a:srgbClr val="E6E6F2"/>
          </a:solidFill>
          <a:ln/>
        </p:spPr>
      </p:sp>
      <p:sp>
        <p:nvSpPr>
          <p:cNvPr id="18" name="Text 16"/>
          <p:cNvSpPr/>
          <p:nvPr/>
        </p:nvSpPr>
        <p:spPr>
          <a:xfrm>
            <a:off x="7925038" y="4485323"/>
            <a:ext cx="5385911" cy="2649498"/>
          </a:xfrm>
          <a:prstGeom prst="rect">
            <a:avLst/>
          </a:prstGeom>
          <a:noFill/>
          <a:ln/>
        </p:spPr>
        <p:txBody>
          <a:bodyPr wrap="square" lIns="0" tIns="0" rIns="0" bIns="0" rtlCol="0" anchor="t"/>
          <a:lstStyle/>
          <a:p>
            <a:pPr algn="l" indent="0" marL="0">
              <a:lnSpc>
                <a:spcPts val="2950"/>
              </a:lnSpc>
              <a:buNone/>
            </a:pPr>
            <a:r>
              <a:rPr lang="en-US" sz="1850" dirty="0">
                <a:solidFill>
                  <a:srgbClr val="00002E"/>
                </a:solidFill>
                <a:highlight>
                  <a:srgbClr val="E6E6F2"/>
                </a:highlight>
                <a:latin typeface="Consolas" pitchFamily="34" charset="0"/>
                <a:ea typeface="Consolas" pitchFamily="34" charset="-122"/>
                <a:cs typeface="Consolas" pitchFamily="34" charset="-120"/>
              </a:rPr>
              <a:t>angka_list = [12, 45, 6, 89, 23, 50]angka_terbesar = 0for angka in angka_list: if angka &gt; angka_terbesar: angka_terbesar = angkaprint("Angka terbesar adalah:", angka_terbesar)</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49962" y="510659"/>
            <a:ext cx="4369951" cy="546140"/>
          </a:xfrm>
          <a:prstGeom prst="rect">
            <a:avLst/>
          </a:prstGeom>
          <a:noFill/>
          <a:ln/>
        </p:spPr>
        <p:txBody>
          <a:bodyPr wrap="none" lIns="0" tIns="0" rIns="0" bIns="0" rtlCol="0" anchor="t"/>
          <a:lstStyle/>
          <a:p>
            <a:pPr algn="l" indent="0" marL="0">
              <a:lnSpc>
                <a:spcPts val="4300"/>
              </a:lnSpc>
              <a:buNone/>
            </a:pPr>
            <a:r>
              <a:rPr lang="en-US" sz="3400" dirty="0">
                <a:solidFill>
                  <a:srgbClr val="00002E"/>
                </a:solidFill>
                <a:latin typeface="Nunito Semi Bold" pitchFamily="34" charset="0"/>
                <a:ea typeface="Nunito Semi Bold" pitchFamily="34" charset="-122"/>
                <a:cs typeface="Nunito Semi Bold" pitchFamily="34" charset="-120"/>
              </a:rPr>
              <a:t>Apa itu Perulangan?</a:t>
            </a:r>
            <a:endParaRPr lang="en-US" sz="3400" dirty="0"/>
          </a:p>
        </p:txBody>
      </p:sp>
      <p:sp>
        <p:nvSpPr>
          <p:cNvPr id="3" name="Text 1"/>
          <p:cNvSpPr/>
          <p:nvPr/>
        </p:nvSpPr>
        <p:spPr>
          <a:xfrm>
            <a:off x="649962" y="1502331"/>
            <a:ext cx="6438662" cy="891540"/>
          </a:xfrm>
          <a:prstGeom prst="rect">
            <a:avLst/>
          </a:prstGeom>
          <a:noFill/>
          <a:ln/>
        </p:spPr>
        <p:txBody>
          <a:bodyPr wrap="square" lIns="0" tIns="0" rIns="0" bIns="0" rtlCol="0" anchor="t"/>
          <a:lstStyle/>
          <a:p>
            <a:pPr algn="l" indent="0" marL="0">
              <a:lnSpc>
                <a:spcPts val="2300"/>
              </a:lnSpc>
              <a:buNone/>
            </a:pPr>
            <a:r>
              <a:rPr lang="en-US" sz="1450" dirty="0">
                <a:solidFill>
                  <a:srgbClr val="00002E"/>
                </a:solidFill>
                <a:latin typeface="PT Sans" pitchFamily="34" charset="0"/>
                <a:ea typeface="PT Sans" pitchFamily="34" charset="-122"/>
                <a:cs typeface="PT Sans" pitchFamily="34" charset="-120"/>
              </a:rPr>
              <a:t>Bayangkan Anda harus mencetak nama teman Anda sebanyak 10 kali. Apakah Anda akan mengetik print("Nama") sebanyak 10 baris? Tentu tidak! Itu tidak efisien. Di sinilah perulangan datang untuk membantu.</a:t>
            </a:r>
            <a:endParaRPr lang="en-US" sz="1450" dirty="0"/>
          </a:p>
        </p:txBody>
      </p:sp>
      <p:sp>
        <p:nvSpPr>
          <p:cNvPr id="4" name="Text 2"/>
          <p:cNvSpPr/>
          <p:nvPr/>
        </p:nvSpPr>
        <p:spPr>
          <a:xfrm>
            <a:off x="649962" y="2560915"/>
            <a:ext cx="6438662" cy="594360"/>
          </a:xfrm>
          <a:prstGeom prst="rect">
            <a:avLst/>
          </a:prstGeom>
          <a:noFill/>
          <a:ln/>
        </p:spPr>
        <p:txBody>
          <a:bodyPr wrap="square" lIns="0" tIns="0" rIns="0" bIns="0" rtlCol="0" anchor="t"/>
          <a:lstStyle/>
          <a:p>
            <a:pPr algn="l" indent="0" marL="0">
              <a:lnSpc>
                <a:spcPts val="2300"/>
              </a:lnSpc>
              <a:buNone/>
            </a:pPr>
            <a:r>
              <a:rPr lang="en-US" sz="1450" dirty="0">
                <a:solidFill>
                  <a:srgbClr val="00002E"/>
                </a:solidFill>
                <a:latin typeface="PT Sans" pitchFamily="34" charset="0"/>
                <a:ea typeface="PT Sans" pitchFamily="34" charset="-122"/>
                <a:cs typeface="PT Sans" pitchFamily="34" charset="-120"/>
              </a:rPr>
              <a:t>Perulangan adalah cara untuk mengulang (mengeksekusi) satu atau lebih baris kode secara berulang-ulang sampai kondisi tertentu terpenuhi.</a:t>
            </a:r>
            <a:endParaRPr lang="en-US" sz="1450" dirty="0"/>
          </a:p>
        </p:txBody>
      </p:sp>
      <p:pic>
        <p:nvPicPr>
          <p:cNvPr id="5" name="Image 0" descr="preencoded.png">    </p:cNvPr>
          <p:cNvPicPr>
            <a:picLocks noChangeAspect="1"/>
          </p:cNvPicPr>
          <p:nvPr/>
        </p:nvPicPr>
        <p:blipFill>
          <a:blip r:embed="rId1"/>
          <a:stretch>
            <a:fillRect/>
          </a:stretch>
        </p:blipFill>
        <p:spPr>
          <a:xfrm>
            <a:off x="7549396" y="1544122"/>
            <a:ext cx="6438662" cy="6438662"/>
          </a:xfrm>
          <a:prstGeom prst="rect">
            <a:avLst/>
          </a:prstGeom>
        </p:spPr>
      </p:pic>
      <p:sp>
        <p:nvSpPr>
          <p:cNvPr id="6" name="Text 3"/>
          <p:cNvSpPr/>
          <p:nvPr/>
        </p:nvSpPr>
        <p:spPr>
          <a:xfrm>
            <a:off x="649962" y="8400455"/>
            <a:ext cx="13330476" cy="297180"/>
          </a:xfrm>
          <a:prstGeom prst="rect">
            <a:avLst/>
          </a:prstGeom>
          <a:noFill/>
          <a:ln/>
        </p:spPr>
        <p:txBody>
          <a:bodyPr wrap="none" lIns="0" tIns="0" rIns="0" bIns="0" rtlCol="0" anchor="t"/>
          <a:lstStyle/>
          <a:p>
            <a:pPr algn="l" indent="0" marL="0">
              <a:lnSpc>
                <a:spcPts val="2300"/>
              </a:lnSpc>
              <a:buNone/>
            </a:pPr>
            <a:r>
              <a:rPr lang="en-US" sz="1450" dirty="0">
                <a:solidFill>
                  <a:srgbClr val="00002E"/>
                </a:solidFill>
                <a:latin typeface="PT Sans" pitchFamily="34" charset="0"/>
                <a:ea typeface="PT Sans" pitchFamily="34" charset="-122"/>
                <a:cs typeface="PT Sans" pitchFamily="34" charset="-120"/>
              </a:rPr>
              <a:t>Ada dua jenis perulangan utama di Python: </a:t>
            </a:r>
            <a:pPr algn="l" indent="0" marL="0">
              <a:lnSpc>
                <a:spcPts val="2300"/>
              </a:lnSpc>
              <a:buNone/>
            </a:pPr>
            <a:r>
              <a:rPr lang="en-US" sz="1450" dirty="0">
                <a:solidFill>
                  <a:srgbClr val="2D4DF2"/>
                </a:solidFill>
                <a:latin typeface="PT Sans" pitchFamily="34" charset="0"/>
                <a:ea typeface="PT Sans" pitchFamily="34" charset="-122"/>
                <a:cs typeface="PT Sans" pitchFamily="34" charset="-120"/>
              </a:rPr>
              <a:t>for loop</a:t>
            </a:r>
            <a:pPr algn="l" indent="0" marL="0">
              <a:lnSpc>
                <a:spcPts val="2300"/>
              </a:lnSpc>
              <a:buNone/>
            </a:pPr>
            <a:r>
              <a:rPr lang="en-US" sz="1450" dirty="0">
                <a:solidFill>
                  <a:srgbClr val="00002E"/>
                </a:solidFill>
                <a:latin typeface="PT Sans" pitchFamily="34" charset="0"/>
                <a:ea typeface="PT Sans" pitchFamily="34" charset="-122"/>
                <a:cs typeface="PT Sans" pitchFamily="34" charset="-120"/>
              </a:rPr>
              <a:t> dan </a:t>
            </a:r>
            <a:pPr algn="l" indent="0" marL="0">
              <a:lnSpc>
                <a:spcPts val="2300"/>
              </a:lnSpc>
              <a:buNone/>
            </a:pPr>
            <a:r>
              <a:rPr lang="en-US" sz="1450" dirty="0">
                <a:solidFill>
                  <a:srgbClr val="018CE1"/>
                </a:solidFill>
                <a:latin typeface="PT Sans" pitchFamily="34" charset="0"/>
                <a:ea typeface="PT Sans" pitchFamily="34" charset="-122"/>
                <a:cs typeface="PT Sans" pitchFamily="34" charset="-120"/>
              </a:rPr>
              <a:t>while loop</a:t>
            </a:r>
            <a:pPr algn="l" indent="0" marL="0">
              <a:lnSpc>
                <a:spcPts val="2300"/>
              </a:lnSpc>
              <a:buNone/>
            </a:pPr>
            <a:r>
              <a:rPr lang="en-US" sz="1450" dirty="0">
                <a:solidFill>
                  <a:srgbClr val="00002E"/>
                </a:solidFill>
                <a:latin typeface="PT Sans" pitchFamily="34" charset="0"/>
                <a:ea typeface="PT Sans" pitchFamily="34" charset="-122"/>
                <a:cs typeface="PT Sans" pitchFamily="34" charset="-120"/>
              </a:rPr>
              <a:t>.</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3300" y="536972"/>
            <a:ext cx="4593550" cy="574119"/>
          </a:xfrm>
          <a:prstGeom prst="rect">
            <a:avLst/>
          </a:prstGeom>
          <a:noFill/>
          <a:ln/>
        </p:spPr>
        <p:txBody>
          <a:bodyPr wrap="none" lIns="0" tIns="0" rIns="0" bIns="0" rtlCol="0" anchor="t"/>
          <a:lstStyle/>
          <a:p>
            <a:pPr algn="l" indent="0" marL="0">
              <a:lnSpc>
                <a:spcPts val="4500"/>
              </a:lnSpc>
              <a:buNone/>
            </a:pPr>
            <a:r>
              <a:rPr lang="en-US" sz="3600" dirty="0">
                <a:solidFill>
                  <a:srgbClr val="00002E"/>
                </a:solidFill>
                <a:latin typeface="Nunito Semi Bold" pitchFamily="34" charset="0"/>
                <a:ea typeface="Nunito Semi Bold" pitchFamily="34" charset="-122"/>
                <a:cs typeface="Nunito Semi Bold" pitchFamily="34" charset="-120"/>
              </a:rPr>
              <a:t>Perulangan </a:t>
            </a:r>
            <a:pPr algn="l" indent="0" marL="0">
              <a:lnSpc>
                <a:spcPts val="4500"/>
              </a:lnSpc>
              <a:buNone/>
            </a:pPr>
            <a:r>
              <a:rPr lang="en-US" sz="3600" dirty="0">
                <a:solidFill>
                  <a:srgbClr val="2D4DF2"/>
                </a:solidFill>
                <a:latin typeface="Nunito Semi Bold" pitchFamily="34" charset="0"/>
                <a:ea typeface="Nunito Semi Bold" pitchFamily="34" charset="-122"/>
                <a:cs typeface="Nunito Semi Bold" pitchFamily="34" charset="-120"/>
              </a:rPr>
              <a:t>for</a:t>
            </a:r>
            <a:endParaRPr lang="en-US" sz="3600" dirty="0"/>
          </a:p>
        </p:txBody>
      </p:sp>
      <p:sp>
        <p:nvSpPr>
          <p:cNvPr id="3" name="Text 1"/>
          <p:cNvSpPr/>
          <p:nvPr/>
        </p:nvSpPr>
        <p:spPr>
          <a:xfrm>
            <a:off x="683300" y="1501497"/>
            <a:ext cx="13263801" cy="312420"/>
          </a:xfrm>
          <a:prstGeom prst="rect">
            <a:avLst/>
          </a:prstGeom>
          <a:noFill/>
          <a:ln/>
        </p:spPr>
        <p:txBody>
          <a:bodyPr wrap="non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Perulangan for digunakan ketika kita tahu berapa kali kita ingin mengulang sebuah aksi.</a:t>
            </a:r>
            <a:endParaRPr lang="en-US" sz="1500" dirty="0"/>
          </a:p>
        </p:txBody>
      </p:sp>
      <p:sp>
        <p:nvSpPr>
          <p:cNvPr id="4" name="Shape 2"/>
          <p:cNvSpPr/>
          <p:nvPr/>
        </p:nvSpPr>
        <p:spPr>
          <a:xfrm>
            <a:off x="683300" y="2033468"/>
            <a:ext cx="13263801" cy="1464945"/>
          </a:xfrm>
          <a:prstGeom prst="roundRect">
            <a:avLst>
              <a:gd name="adj" fmla="val 19990"/>
            </a:avLst>
          </a:prstGeom>
          <a:solidFill>
            <a:srgbClr val="F3F3FF">
              <a:alpha val="75000"/>
            </a:srgbClr>
          </a:solidFill>
          <a:ln w="22860">
            <a:solidFill>
              <a:srgbClr val="2D4DF2"/>
            </a:solidFill>
            <a:prstDash val="solid"/>
          </a:ln>
        </p:spPr>
      </p:sp>
      <p:sp>
        <p:nvSpPr>
          <p:cNvPr id="5" name="Text 3"/>
          <p:cNvSpPr/>
          <p:nvPr/>
        </p:nvSpPr>
        <p:spPr>
          <a:xfrm>
            <a:off x="901303" y="2251472"/>
            <a:ext cx="2296716" cy="287060"/>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Analogi</a:t>
            </a:r>
            <a:endParaRPr lang="en-US" sz="1800" dirty="0"/>
          </a:p>
        </p:txBody>
      </p:sp>
      <p:sp>
        <p:nvSpPr>
          <p:cNvPr id="6" name="Text 4"/>
          <p:cNvSpPr/>
          <p:nvPr/>
        </p:nvSpPr>
        <p:spPr>
          <a:xfrm>
            <a:off x="901303" y="2655570"/>
            <a:ext cx="12827794" cy="624840"/>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Bayangkan Anda sedang membuat kue dan resepnya menyuruh Anda "masukkan 10 butir telur, satu per satu". Anda sudah tahu Anda harus mengulang aksi "memasukkan telur" sebanyak 10 kali. Inilah cara kerja for loop.</a:t>
            </a:r>
            <a:endParaRPr lang="en-US" sz="1500" dirty="0"/>
          </a:p>
        </p:txBody>
      </p:sp>
      <p:sp>
        <p:nvSpPr>
          <p:cNvPr id="7" name="Text 5"/>
          <p:cNvSpPr/>
          <p:nvPr/>
        </p:nvSpPr>
        <p:spPr>
          <a:xfrm>
            <a:off x="683300" y="3791188"/>
            <a:ext cx="2756178" cy="344448"/>
          </a:xfrm>
          <a:prstGeom prst="rect">
            <a:avLst/>
          </a:prstGeom>
          <a:noFill/>
          <a:ln/>
        </p:spPr>
        <p:txBody>
          <a:bodyPr wrap="none" lIns="0" tIns="0" rIns="0" bIns="0" rtlCol="0" anchor="t"/>
          <a:lstStyle/>
          <a:p>
            <a:pPr algn="l" indent="0" marL="0">
              <a:lnSpc>
                <a:spcPts val="2700"/>
              </a:lnSpc>
              <a:buNone/>
            </a:pPr>
            <a:r>
              <a:rPr lang="en-US" sz="2150" dirty="0">
                <a:solidFill>
                  <a:srgbClr val="00002E"/>
                </a:solidFill>
                <a:latin typeface="Nunito Semi Bold" pitchFamily="34" charset="0"/>
                <a:ea typeface="Nunito Semi Bold" pitchFamily="34" charset="-122"/>
                <a:cs typeface="Nunito Semi Bold" pitchFamily="34" charset="-120"/>
              </a:rPr>
              <a:t>Contoh Praktis:</a:t>
            </a:r>
            <a:endParaRPr lang="en-US" sz="2150" dirty="0"/>
          </a:p>
        </p:txBody>
      </p:sp>
      <p:sp>
        <p:nvSpPr>
          <p:cNvPr id="8" name="Text 6"/>
          <p:cNvSpPr/>
          <p:nvPr/>
        </p:nvSpPr>
        <p:spPr>
          <a:xfrm>
            <a:off x="683300" y="4623554"/>
            <a:ext cx="3246834" cy="287060"/>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Contoh 1: Mencetak Angka 1-5</a:t>
            </a:r>
            <a:endParaRPr lang="en-US" sz="1800" dirty="0"/>
          </a:p>
        </p:txBody>
      </p:sp>
      <p:sp>
        <p:nvSpPr>
          <p:cNvPr id="9" name="Shape 7"/>
          <p:cNvSpPr/>
          <p:nvPr/>
        </p:nvSpPr>
        <p:spPr>
          <a:xfrm>
            <a:off x="683300" y="5130165"/>
            <a:ext cx="6393775" cy="1542336"/>
          </a:xfrm>
          <a:prstGeom prst="roundRect">
            <a:avLst>
              <a:gd name="adj" fmla="val 18987"/>
            </a:avLst>
          </a:prstGeom>
          <a:solidFill>
            <a:srgbClr val="E6E6F2"/>
          </a:solidFill>
          <a:ln/>
        </p:spPr>
      </p:sp>
      <p:sp>
        <p:nvSpPr>
          <p:cNvPr id="10" name="Shape 8"/>
          <p:cNvSpPr/>
          <p:nvPr/>
        </p:nvSpPr>
        <p:spPr>
          <a:xfrm>
            <a:off x="673656" y="5130165"/>
            <a:ext cx="6413063" cy="1542336"/>
          </a:xfrm>
          <a:prstGeom prst="roundRect">
            <a:avLst>
              <a:gd name="adj" fmla="val 1899"/>
            </a:avLst>
          </a:prstGeom>
          <a:solidFill>
            <a:srgbClr val="E6E6F2"/>
          </a:solidFill>
          <a:ln/>
        </p:spPr>
      </p:sp>
      <p:sp>
        <p:nvSpPr>
          <p:cNvPr id="11" name="Text 9"/>
          <p:cNvSpPr/>
          <p:nvPr/>
        </p:nvSpPr>
        <p:spPr>
          <a:xfrm>
            <a:off x="868799" y="5276493"/>
            <a:ext cx="6022777" cy="1249680"/>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 Cetak angka dari 1 sampai 5for i in range(1, 6): # 'i' adalah variabel sementara    print(i)</a:t>
            </a:r>
            <a:endParaRPr lang="en-US" sz="1500" dirty="0"/>
          </a:p>
        </p:txBody>
      </p:sp>
      <p:sp>
        <p:nvSpPr>
          <p:cNvPr id="12" name="Text 10"/>
          <p:cNvSpPr/>
          <p:nvPr/>
        </p:nvSpPr>
        <p:spPr>
          <a:xfrm>
            <a:off x="683300" y="6892052"/>
            <a:ext cx="6393775" cy="624840"/>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Fungsi range(6) akan menghasilkan urutan angka dari 0 sampai 5 (ingat, angka terakhir tidak termasuk).</a:t>
            </a:r>
            <a:endParaRPr lang="en-US" sz="1500" dirty="0"/>
          </a:p>
        </p:txBody>
      </p:sp>
      <p:sp>
        <p:nvSpPr>
          <p:cNvPr id="13" name="Text 11"/>
          <p:cNvSpPr/>
          <p:nvPr/>
        </p:nvSpPr>
        <p:spPr>
          <a:xfrm>
            <a:off x="7560945" y="4623554"/>
            <a:ext cx="4475798" cy="287060"/>
          </a:xfrm>
          <a:prstGeom prst="rect">
            <a:avLst/>
          </a:prstGeom>
          <a:noFill/>
          <a:ln/>
        </p:spPr>
        <p:txBody>
          <a:bodyPr wrap="none" lIns="0" tIns="0" rIns="0" bIns="0" rtlCol="0" anchor="t"/>
          <a:lstStyle/>
          <a:p>
            <a:pPr algn="l" indent="0" marL="0">
              <a:lnSpc>
                <a:spcPts val="2250"/>
              </a:lnSpc>
              <a:buNone/>
            </a:pPr>
            <a:r>
              <a:rPr lang="en-US" sz="1800" dirty="0">
                <a:solidFill>
                  <a:srgbClr val="00002E"/>
                </a:solidFill>
                <a:latin typeface="Nunito Semi Bold" pitchFamily="34" charset="0"/>
                <a:ea typeface="Nunito Semi Bold" pitchFamily="34" charset="-122"/>
                <a:cs typeface="Nunito Semi Bold" pitchFamily="34" charset="-120"/>
              </a:rPr>
              <a:t>Contoh 2: Mencetak Pesan Berulang-ulang</a:t>
            </a:r>
            <a:endParaRPr lang="en-US" sz="1800" dirty="0"/>
          </a:p>
        </p:txBody>
      </p:sp>
      <p:sp>
        <p:nvSpPr>
          <p:cNvPr id="14" name="Shape 12"/>
          <p:cNvSpPr/>
          <p:nvPr/>
        </p:nvSpPr>
        <p:spPr>
          <a:xfrm>
            <a:off x="7560945" y="5130165"/>
            <a:ext cx="6393775" cy="1229916"/>
          </a:xfrm>
          <a:prstGeom prst="roundRect">
            <a:avLst>
              <a:gd name="adj" fmla="val 23810"/>
            </a:avLst>
          </a:prstGeom>
          <a:solidFill>
            <a:srgbClr val="E6E6F2"/>
          </a:solidFill>
          <a:ln/>
        </p:spPr>
      </p:sp>
      <p:sp>
        <p:nvSpPr>
          <p:cNvPr id="15" name="Shape 13"/>
          <p:cNvSpPr/>
          <p:nvPr/>
        </p:nvSpPr>
        <p:spPr>
          <a:xfrm>
            <a:off x="7551301" y="5130165"/>
            <a:ext cx="6413063" cy="1229916"/>
          </a:xfrm>
          <a:prstGeom prst="roundRect">
            <a:avLst>
              <a:gd name="adj" fmla="val 2381"/>
            </a:avLst>
          </a:prstGeom>
          <a:solidFill>
            <a:srgbClr val="E6E6F2"/>
          </a:solidFill>
          <a:ln/>
        </p:spPr>
      </p:sp>
      <p:sp>
        <p:nvSpPr>
          <p:cNvPr id="16" name="Text 14"/>
          <p:cNvSpPr/>
          <p:nvPr/>
        </p:nvSpPr>
        <p:spPr>
          <a:xfrm>
            <a:off x="7746444" y="5276493"/>
            <a:ext cx="6022777" cy="937260"/>
          </a:xfrm>
          <a:prstGeom prst="rect">
            <a:avLst/>
          </a:prstGeom>
          <a:noFill/>
          <a:ln/>
        </p:spPr>
        <p:txBody>
          <a:bodyPr wrap="square" lIns="0" tIns="0" rIns="0" bIns="0" rtlCol="0" anchor="t"/>
          <a:lstStyle/>
          <a:p>
            <a:pPr algn="l" indent="0" marL="0">
              <a:lnSpc>
                <a:spcPts val="2450"/>
              </a:lnSpc>
              <a:buNone/>
            </a:pPr>
            <a:r>
              <a:rPr lang="en-US" sz="1500" dirty="0">
                <a:solidFill>
                  <a:srgbClr val="00002E"/>
                </a:solidFill>
                <a:highlight>
                  <a:srgbClr val="E6E6F2"/>
                </a:highlight>
                <a:latin typeface="Consolas" pitchFamily="34" charset="0"/>
                <a:ea typeface="Consolas" pitchFamily="34" charset="-122"/>
                <a:cs typeface="Consolas" pitchFamily="34" charset="-120"/>
              </a:rPr>
              <a:t>for hitungan in range(3):    print("Python itu keren!")</a:t>
            </a:r>
            <a:endParaRPr lang="en-US" sz="1500" dirty="0"/>
          </a:p>
        </p:txBody>
      </p:sp>
      <p:sp>
        <p:nvSpPr>
          <p:cNvPr id="17" name="Text 15"/>
          <p:cNvSpPr/>
          <p:nvPr/>
        </p:nvSpPr>
        <p:spPr>
          <a:xfrm>
            <a:off x="7560945" y="6579632"/>
            <a:ext cx="6393775" cy="312420"/>
          </a:xfrm>
          <a:prstGeom prst="rect">
            <a:avLst/>
          </a:prstGeom>
          <a:noFill/>
          <a:ln/>
        </p:spPr>
        <p:txBody>
          <a:bodyPr wrap="none" lIns="0" tIns="0" rIns="0" bIns="0" rtlCol="0" anchor="t"/>
          <a:lstStyle/>
          <a:p>
            <a:pPr algn="l" indent="0" marL="0">
              <a:lnSpc>
                <a:spcPts val="2450"/>
              </a:lnSpc>
              <a:buNone/>
            </a:pPr>
            <a:r>
              <a:rPr lang="en-US" sz="1500" dirty="0">
                <a:solidFill>
                  <a:srgbClr val="00002E"/>
                </a:solidFill>
                <a:latin typeface="PT Sans" pitchFamily="34" charset="0"/>
                <a:ea typeface="PT Sans" pitchFamily="34" charset="-122"/>
                <a:cs typeface="PT Sans" pitchFamily="34" charset="-120"/>
              </a:rPr>
              <a:t>range(3) akan mengulang kode sebanyak 3 kali (dari 0, 1, 2).</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1758" y="595551"/>
            <a:ext cx="5123736" cy="614958"/>
          </a:xfrm>
          <a:prstGeom prst="rect">
            <a:avLst/>
          </a:prstGeom>
          <a:noFill/>
          <a:ln/>
        </p:spPr>
        <p:txBody>
          <a:bodyPr wrap="none" lIns="0" tIns="0" rIns="0" bIns="0" rtlCol="0" anchor="t"/>
          <a:lstStyle/>
          <a:p>
            <a:pPr algn="l" indent="0" marL="0">
              <a:lnSpc>
                <a:spcPts val="4800"/>
              </a:lnSpc>
              <a:buNone/>
            </a:pPr>
            <a:r>
              <a:rPr lang="en-US" sz="3850" dirty="0">
                <a:solidFill>
                  <a:srgbClr val="00002E"/>
                </a:solidFill>
                <a:latin typeface="Nunito Semi Bold" pitchFamily="34" charset="0"/>
                <a:ea typeface="Nunito Semi Bold" pitchFamily="34" charset="-122"/>
                <a:cs typeface="Nunito Semi Bold" pitchFamily="34" charset="-120"/>
              </a:rPr>
              <a:t>Latihan Perulangan </a:t>
            </a:r>
            <a:pPr algn="l" indent="0" marL="0">
              <a:lnSpc>
                <a:spcPts val="4800"/>
              </a:lnSpc>
              <a:buNone/>
            </a:pPr>
            <a:r>
              <a:rPr lang="en-US" sz="3850" dirty="0">
                <a:solidFill>
                  <a:srgbClr val="2D4DF2"/>
                </a:solidFill>
                <a:latin typeface="Nunito Semi Bold" pitchFamily="34" charset="0"/>
                <a:ea typeface="Nunito Semi Bold" pitchFamily="34" charset="-122"/>
                <a:cs typeface="Nunito Semi Bold" pitchFamily="34" charset="-120"/>
              </a:rPr>
              <a:t>for</a:t>
            </a:r>
            <a:endParaRPr lang="en-US" sz="3850" dirty="0"/>
          </a:p>
        </p:txBody>
      </p:sp>
      <p:sp>
        <p:nvSpPr>
          <p:cNvPr id="4" name="Shape 1"/>
          <p:cNvSpPr/>
          <p:nvPr/>
        </p:nvSpPr>
        <p:spPr>
          <a:xfrm>
            <a:off x="731758" y="1524119"/>
            <a:ext cx="7680484" cy="2783205"/>
          </a:xfrm>
          <a:prstGeom prst="roundRect">
            <a:avLst>
              <a:gd name="adj" fmla="val 11269"/>
            </a:avLst>
          </a:prstGeom>
          <a:solidFill>
            <a:srgbClr val="F3F3FF">
              <a:alpha val="75000"/>
            </a:srgbClr>
          </a:solidFill>
          <a:ln w="22860">
            <a:solidFill>
              <a:srgbClr val="2D4DF2"/>
            </a:solidFill>
            <a:prstDash val="solid"/>
          </a:ln>
        </p:spPr>
      </p:sp>
      <p:sp>
        <p:nvSpPr>
          <p:cNvPr id="5" name="Shape 2"/>
          <p:cNvSpPr/>
          <p:nvPr/>
        </p:nvSpPr>
        <p:spPr>
          <a:xfrm>
            <a:off x="754618" y="1546979"/>
            <a:ext cx="836295" cy="2737485"/>
          </a:xfrm>
          <a:prstGeom prst="roundRect">
            <a:avLst>
              <a:gd name="adj" fmla="val 34223"/>
            </a:avLst>
          </a:prstGeom>
          <a:solidFill>
            <a:srgbClr val="F3F3FF"/>
          </a:solidFill>
          <a:ln/>
        </p:spPr>
      </p:sp>
      <p:sp>
        <p:nvSpPr>
          <p:cNvPr id="6" name="Text 3"/>
          <p:cNvSpPr/>
          <p:nvPr/>
        </p:nvSpPr>
        <p:spPr>
          <a:xfrm>
            <a:off x="1004530" y="2719745"/>
            <a:ext cx="313611" cy="391954"/>
          </a:xfrm>
          <a:prstGeom prst="rect">
            <a:avLst/>
          </a:prstGeom>
          <a:noFill/>
          <a:ln/>
        </p:spPr>
        <p:txBody>
          <a:bodyPr wrap="none" lIns="0" tIns="0" rIns="0" bIns="0" rtlCol="0" anchor="t"/>
          <a:lstStyle/>
          <a:p>
            <a:pPr algn="l" indent="0" marL="0">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1</a:t>
            </a:r>
            <a:endParaRPr lang="en-US" sz="2450" dirty="0"/>
          </a:p>
        </p:txBody>
      </p:sp>
      <p:sp>
        <p:nvSpPr>
          <p:cNvPr id="7" name="Text 4"/>
          <p:cNvSpPr/>
          <p:nvPr/>
        </p:nvSpPr>
        <p:spPr>
          <a:xfrm>
            <a:off x="1799987" y="1756053"/>
            <a:ext cx="2459831" cy="307419"/>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Latihan 1</a:t>
            </a:r>
            <a:endParaRPr lang="en-US" sz="1900" dirty="0"/>
          </a:p>
        </p:txBody>
      </p:sp>
      <p:sp>
        <p:nvSpPr>
          <p:cNvPr id="8" name="Text 5"/>
          <p:cNvSpPr/>
          <p:nvPr/>
        </p:nvSpPr>
        <p:spPr>
          <a:xfrm>
            <a:off x="1799987" y="2188845"/>
            <a:ext cx="6589395" cy="334447"/>
          </a:xfrm>
          <a:prstGeom prst="rect">
            <a:avLst/>
          </a:prstGeom>
          <a:noFill/>
          <a:ln/>
        </p:spPr>
        <p:txBody>
          <a:bodyPr wrap="none" lIns="0" tIns="0" rIns="0" bIns="0" rtlCol="0" anchor="t"/>
          <a:lstStyle/>
          <a:p>
            <a:pPr algn="l" indent="0" marL="0">
              <a:lnSpc>
                <a:spcPts val="2600"/>
              </a:lnSpc>
              <a:buNone/>
            </a:pPr>
            <a:r>
              <a:rPr lang="en-US" sz="1600" dirty="0">
                <a:solidFill>
                  <a:srgbClr val="00002E"/>
                </a:solidFill>
                <a:latin typeface="PT Sans" pitchFamily="34" charset="0"/>
                <a:ea typeface="PT Sans" pitchFamily="34" charset="-122"/>
                <a:cs typeface="PT Sans" pitchFamily="34" charset="-120"/>
              </a:rPr>
              <a:t>Buatlah program yang mencetak "Selamat pagi!" sebanyak 5 kali.</a:t>
            </a:r>
            <a:endParaRPr lang="en-US" sz="1600" dirty="0"/>
          </a:p>
        </p:txBody>
      </p:sp>
      <p:sp>
        <p:nvSpPr>
          <p:cNvPr id="9" name="Shape 6"/>
          <p:cNvSpPr/>
          <p:nvPr/>
        </p:nvSpPr>
        <p:spPr>
          <a:xfrm>
            <a:off x="1799987" y="2758440"/>
            <a:ext cx="6589395" cy="1316950"/>
          </a:xfrm>
          <a:prstGeom prst="roundRect">
            <a:avLst>
              <a:gd name="adj" fmla="val 23815"/>
            </a:avLst>
          </a:prstGeom>
          <a:solidFill>
            <a:srgbClr val="E6E6F2"/>
          </a:solidFill>
          <a:ln/>
        </p:spPr>
      </p:sp>
      <p:sp>
        <p:nvSpPr>
          <p:cNvPr id="10" name="Shape 7"/>
          <p:cNvSpPr/>
          <p:nvPr/>
        </p:nvSpPr>
        <p:spPr>
          <a:xfrm>
            <a:off x="1789628" y="2758440"/>
            <a:ext cx="6610112" cy="1316950"/>
          </a:xfrm>
          <a:prstGeom prst="roundRect">
            <a:avLst>
              <a:gd name="adj" fmla="val 2382"/>
            </a:avLst>
          </a:prstGeom>
          <a:solidFill>
            <a:srgbClr val="E6E6F2"/>
          </a:solidFill>
          <a:ln/>
        </p:spPr>
      </p:sp>
      <p:sp>
        <p:nvSpPr>
          <p:cNvPr id="11" name="Text 8"/>
          <p:cNvSpPr/>
          <p:nvPr/>
        </p:nvSpPr>
        <p:spPr>
          <a:xfrm>
            <a:off x="1998702" y="2915245"/>
            <a:ext cx="6191964" cy="1003340"/>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highlight>
                  <a:srgbClr val="E6E6F2"/>
                </a:highlight>
                <a:latin typeface="Consolas" pitchFamily="34" charset="0"/>
                <a:ea typeface="Consolas" pitchFamily="34" charset="-122"/>
                <a:cs typeface="Consolas" pitchFamily="34" charset="-120"/>
              </a:rPr>
              <a:t>for i in range(5):    print("Selamat pagi!")</a:t>
            </a:r>
            <a:endParaRPr lang="en-US" sz="1600" dirty="0"/>
          </a:p>
        </p:txBody>
      </p:sp>
      <p:sp>
        <p:nvSpPr>
          <p:cNvPr id="12" name="Shape 9"/>
          <p:cNvSpPr/>
          <p:nvPr/>
        </p:nvSpPr>
        <p:spPr>
          <a:xfrm>
            <a:off x="731758" y="4516398"/>
            <a:ext cx="7680484" cy="3117652"/>
          </a:xfrm>
          <a:prstGeom prst="roundRect">
            <a:avLst>
              <a:gd name="adj" fmla="val 10060"/>
            </a:avLst>
          </a:prstGeom>
          <a:solidFill>
            <a:srgbClr val="F3F3FF">
              <a:alpha val="75000"/>
            </a:srgbClr>
          </a:solidFill>
          <a:ln w="22860">
            <a:solidFill>
              <a:srgbClr val="018CE1"/>
            </a:solidFill>
            <a:prstDash val="solid"/>
          </a:ln>
        </p:spPr>
      </p:sp>
      <p:sp>
        <p:nvSpPr>
          <p:cNvPr id="13" name="Shape 10"/>
          <p:cNvSpPr/>
          <p:nvPr/>
        </p:nvSpPr>
        <p:spPr>
          <a:xfrm>
            <a:off x="754618" y="4539258"/>
            <a:ext cx="836295" cy="3071932"/>
          </a:xfrm>
          <a:prstGeom prst="roundRect">
            <a:avLst>
              <a:gd name="adj" fmla="val 34223"/>
            </a:avLst>
          </a:prstGeom>
          <a:solidFill>
            <a:srgbClr val="F3F3FF"/>
          </a:solidFill>
          <a:ln/>
        </p:spPr>
      </p:sp>
      <p:sp>
        <p:nvSpPr>
          <p:cNvPr id="14" name="Text 11"/>
          <p:cNvSpPr/>
          <p:nvPr/>
        </p:nvSpPr>
        <p:spPr>
          <a:xfrm>
            <a:off x="1004530" y="5879187"/>
            <a:ext cx="313611" cy="391954"/>
          </a:xfrm>
          <a:prstGeom prst="rect">
            <a:avLst/>
          </a:prstGeom>
          <a:noFill/>
          <a:ln/>
        </p:spPr>
        <p:txBody>
          <a:bodyPr wrap="none" lIns="0" tIns="0" rIns="0" bIns="0" rtlCol="0" anchor="t"/>
          <a:lstStyle/>
          <a:p>
            <a:pPr algn="l" indent="0" marL="0">
              <a:lnSpc>
                <a:spcPts val="2450"/>
              </a:lnSpc>
              <a:buNone/>
            </a:pPr>
            <a:r>
              <a:rPr lang="en-US" sz="2450" dirty="0">
                <a:solidFill>
                  <a:srgbClr val="00002E"/>
                </a:solidFill>
                <a:latin typeface="Nunito Semi Bold" pitchFamily="34" charset="0"/>
                <a:ea typeface="Nunito Semi Bold" pitchFamily="34" charset="-122"/>
                <a:cs typeface="Nunito Semi Bold" pitchFamily="34" charset="-120"/>
              </a:rPr>
              <a:t>2</a:t>
            </a:r>
            <a:endParaRPr lang="en-US" sz="2450" dirty="0"/>
          </a:p>
        </p:txBody>
      </p:sp>
      <p:sp>
        <p:nvSpPr>
          <p:cNvPr id="15" name="Text 12"/>
          <p:cNvSpPr/>
          <p:nvPr/>
        </p:nvSpPr>
        <p:spPr>
          <a:xfrm>
            <a:off x="1799987" y="4748332"/>
            <a:ext cx="2459831" cy="307419"/>
          </a:xfrm>
          <a:prstGeom prst="rect">
            <a:avLst/>
          </a:prstGeom>
          <a:noFill/>
          <a:ln/>
        </p:spPr>
        <p:txBody>
          <a:bodyPr wrap="none" lIns="0" tIns="0" rIns="0" bIns="0" rtlCol="0" anchor="t"/>
          <a:lstStyle/>
          <a:p>
            <a:pPr algn="l" indent="0" marL="0">
              <a:lnSpc>
                <a:spcPts val="2400"/>
              </a:lnSpc>
              <a:buNone/>
            </a:pPr>
            <a:r>
              <a:rPr lang="en-US" sz="1900" dirty="0">
                <a:solidFill>
                  <a:srgbClr val="00002E"/>
                </a:solidFill>
                <a:latin typeface="Nunito Semi Bold" pitchFamily="34" charset="0"/>
                <a:ea typeface="Nunito Semi Bold" pitchFamily="34" charset="-122"/>
                <a:cs typeface="Nunito Semi Bold" pitchFamily="34" charset="-120"/>
              </a:rPr>
              <a:t>Latihan 2</a:t>
            </a:r>
            <a:endParaRPr lang="en-US" sz="1900" dirty="0"/>
          </a:p>
        </p:txBody>
      </p:sp>
      <p:sp>
        <p:nvSpPr>
          <p:cNvPr id="16" name="Text 13"/>
          <p:cNvSpPr/>
          <p:nvPr/>
        </p:nvSpPr>
        <p:spPr>
          <a:xfrm>
            <a:off x="1799987" y="5181124"/>
            <a:ext cx="6589395" cy="668893"/>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latin typeface="PT Sans" pitchFamily="34" charset="0"/>
                <a:ea typeface="PT Sans" pitchFamily="34" charset="-122"/>
                <a:cs typeface="PT Sans" pitchFamily="34" charset="-120"/>
              </a:rPr>
              <a:t>Buatlah program yang mencetak angka genap dari 2 sampai 10. (Petunjuk: fungsi range() bisa punya argumen ketiga untuk "step").</a:t>
            </a:r>
            <a:endParaRPr lang="en-US" sz="1600" dirty="0"/>
          </a:p>
        </p:txBody>
      </p:sp>
      <p:sp>
        <p:nvSpPr>
          <p:cNvPr id="17" name="Shape 14"/>
          <p:cNvSpPr/>
          <p:nvPr/>
        </p:nvSpPr>
        <p:spPr>
          <a:xfrm>
            <a:off x="1799987" y="6085165"/>
            <a:ext cx="6589395" cy="1316950"/>
          </a:xfrm>
          <a:prstGeom prst="roundRect">
            <a:avLst>
              <a:gd name="adj" fmla="val 23815"/>
            </a:avLst>
          </a:prstGeom>
          <a:solidFill>
            <a:srgbClr val="E6E6F2"/>
          </a:solidFill>
          <a:ln/>
        </p:spPr>
      </p:sp>
      <p:sp>
        <p:nvSpPr>
          <p:cNvPr id="18" name="Shape 15"/>
          <p:cNvSpPr/>
          <p:nvPr/>
        </p:nvSpPr>
        <p:spPr>
          <a:xfrm>
            <a:off x="1789628" y="6085165"/>
            <a:ext cx="6610112" cy="1316950"/>
          </a:xfrm>
          <a:prstGeom prst="roundRect">
            <a:avLst>
              <a:gd name="adj" fmla="val 2382"/>
            </a:avLst>
          </a:prstGeom>
          <a:solidFill>
            <a:srgbClr val="E6E6F2"/>
          </a:solidFill>
          <a:ln/>
        </p:spPr>
      </p:sp>
      <p:sp>
        <p:nvSpPr>
          <p:cNvPr id="19" name="Text 16"/>
          <p:cNvSpPr/>
          <p:nvPr/>
        </p:nvSpPr>
        <p:spPr>
          <a:xfrm>
            <a:off x="1998702" y="6241971"/>
            <a:ext cx="6191964" cy="1003340"/>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highlight>
                  <a:srgbClr val="E6E6F2"/>
                </a:highlight>
                <a:latin typeface="Consolas" pitchFamily="34" charset="0"/>
                <a:ea typeface="Consolas" pitchFamily="34" charset="-122"/>
                <a:cs typeface="Consolas" pitchFamily="34" charset="-120"/>
              </a:rPr>
              <a:t>for angka in range(2, 12, 2): print(angka)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Perulangan </a:t>
            </a:r>
            <a:pPr algn="l" indent="0" marL="0">
              <a:lnSpc>
                <a:spcPts val="2750"/>
              </a:lnSpc>
              <a:buNone/>
            </a:pPr>
            <a:r>
              <a:rPr lang="en-US" sz="2200" dirty="0">
                <a:solidFill>
                  <a:srgbClr val="018CE1"/>
                </a:solidFill>
                <a:latin typeface="Nunito Semi Bold" pitchFamily="34" charset="0"/>
                <a:ea typeface="Nunito Semi Bold" pitchFamily="34" charset="-122"/>
                <a:cs typeface="Nunito Semi Bold" pitchFamily="34" charset="-120"/>
              </a:rPr>
              <a:t>while</a:t>
            </a:r>
            <a:endParaRPr lang="en-US" sz="2200" dirty="0"/>
          </a:p>
        </p:txBody>
      </p:sp>
      <p:sp>
        <p:nvSpPr>
          <p:cNvPr id="3" name="Text 1"/>
          <p:cNvSpPr/>
          <p:nvPr/>
        </p:nvSpPr>
        <p:spPr>
          <a:xfrm>
            <a:off x="418862" y="968097"/>
            <a:ext cx="6750368" cy="38290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Perulangan while digunakan ketika kita tidak tahu pasti berapa kali perulangan akan terjadi. Perulangan akan terus berjalan selama kondisinya bernilai True.</a:t>
            </a:r>
            <a:endParaRPr lang="en-US" sz="900" dirty="0"/>
          </a:p>
        </p:txBody>
      </p:sp>
      <p:sp>
        <p:nvSpPr>
          <p:cNvPr id="4" name="Shape 2"/>
          <p:cNvSpPr/>
          <p:nvPr/>
        </p:nvSpPr>
        <p:spPr>
          <a:xfrm>
            <a:off x="418862" y="1485543"/>
            <a:ext cx="6750368" cy="948333"/>
          </a:xfrm>
          <a:prstGeom prst="roundRect">
            <a:avLst>
              <a:gd name="adj" fmla="val 18932"/>
            </a:avLst>
          </a:prstGeom>
          <a:solidFill>
            <a:srgbClr val="F3F3FF">
              <a:alpha val="75000"/>
            </a:srgbClr>
          </a:solidFill>
          <a:ln w="15240">
            <a:solidFill>
              <a:srgbClr val="2D4DF2"/>
            </a:solidFill>
            <a:prstDash val="solid"/>
          </a:ln>
        </p:spPr>
      </p:sp>
      <p:sp>
        <p:nvSpPr>
          <p:cNvPr id="5" name="Text 3"/>
          <p:cNvSpPr/>
          <p:nvPr/>
        </p:nvSpPr>
        <p:spPr>
          <a:xfrm>
            <a:off x="553760" y="1620441"/>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00002E"/>
                </a:solidFill>
                <a:latin typeface="Nunito Semi Bold" pitchFamily="34" charset="0"/>
                <a:ea typeface="Nunito Semi Bold" pitchFamily="34" charset="-122"/>
                <a:cs typeface="Nunito Semi Bold" pitchFamily="34" charset="-120"/>
              </a:rPr>
              <a:t>Analogi</a:t>
            </a:r>
            <a:endParaRPr lang="en-US" sz="1100" dirty="0"/>
          </a:p>
        </p:txBody>
      </p:sp>
      <p:sp>
        <p:nvSpPr>
          <p:cNvPr id="6" name="Text 4"/>
          <p:cNvSpPr/>
          <p:nvPr/>
        </p:nvSpPr>
        <p:spPr>
          <a:xfrm>
            <a:off x="553760" y="1916073"/>
            <a:ext cx="6480572" cy="38290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Bayangkan Anda harus "terus berlari selama energi Anda masih ada". Anda tidak tahu kapan energi akan habis, jadi Anda terus berlari selama kondisinya (energi &gt; 0) terpenuhi.</a:t>
            </a:r>
            <a:endParaRPr lang="en-US" sz="900" dirty="0"/>
          </a:p>
        </p:txBody>
      </p:sp>
      <p:pic>
        <p:nvPicPr>
          <p:cNvPr id="7" name="Image 0" descr="preencoded.png">    </p:cNvPr>
          <p:cNvPicPr>
            <a:picLocks noChangeAspect="1"/>
          </p:cNvPicPr>
          <p:nvPr/>
        </p:nvPicPr>
        <p:blipFill>
          <a:blip r:embed="rId1"/>
          <a:stretch>
            <a:fillRect/>
          </a:stretch>
        </p:blipFill>
        <p:spPr>
          <a:xfrm>
            <a:off x="7468791" y="995005"/>
            <a:ext cx="6750368" cy="6750368"/>
          </a:xfrm>
          <a:prstGeom prst="rect">
            <a:avLst/>
          </a:prstGeom>
        </p:spPr>
      </p:pic>
      <p:sp>
        <p:nvSpPr>
          <p:cNvPr id="8" name="Text 5"/>
          <p:cNvSpPr/>
          <p:nvPr/>
        </p:nvSpPr>
        <p:spPr>
          <a:xfrm>
            <a:off x="418862" y="8059341"/>
            <a:ext cx="3950375" cy="211098"/>
          </a:xfrm>
          <a:prstGeom prst="rect">
            <a:avLst/>
          </a:prstGeom>
          <a:noFill/>
          <a:ln/>
        </p:spPr>
        <p:txBody>
          <a:bodyPr wrap="none" lIns="0" tIns="0" rIns="0" bIns="0" rtlCol="0" anchor="t"/>
          <a:lstStyle/>
          <a:p>
            <a:pPr algn="l" indent="0" marL="0">
              <a:lnSpc>
                <a:spcPts val="1650"/>
              </a:lnSpc>
              <a:buNone/>
            </a:pPr>
            <a:r>
              <a:rPr lang="en-US" sz="1300" dirty="0">
                <a:solidFill>
                  <a:srgbClr val="00002E"/>
                </a:solidFill>
                <a:latin typeface="Nunito Semi Bold" pitchFamily="34" charset="0"/>
                <a:ea typeface="Nunito Semi Bold" pitchFamily="34" charset="-122"/>
                <a:cs typeface="Nunito Semi Bold" pitchFamily="34" charset="-120"/>
              </a:rPr>
              <a:t>Contoh Praktis: Permainan Tebak Angka Sederhana</a:t>
            </a:r>
            <a:endParaRPr lang="en-US" sz="1300" dirty="0"/>
          </a:p>
        </p:txBody>
      </p:sp>
      <p:sp>
        <p:nvSpPr>
          <p:cNvPr id="9" name="Shape 6"/>
          <p:cNvSpPr/>
          <p:nvPr/>
        </p:nvSpPr>
        <p:spPr>
          <a:xfrm>
            <a:off x="418862" y="8449866"/>
            <a:ext cx="13792676" cy="1328023"/>
          </a:xfrm>
          <a:prstGeom prst="roundRect">
            <a:avLst>
              <a:gd name="adj" fmla="val 13519"/>
            </a:avLst>
          </a:prstGeom>
          <a:solidFill>
            <a:srgbClr val="E6E6F2"/>
          </a:solidFill>
          <a:ln/>
        </p:spPr>
      </p:sp>
      <p:sp>
        <p:nvSpPr>
          <p:cNvPr id="10" name="Shape 7"/>
          <p:cNvSpPr/>
          <p:nvPr/>
        </p:nvSpPr>
        <p:spPr>
          <a:xfrm>
            <a:off x="412909" y="8449866"/>
            <a:ext cx="13804583" cy="1328023"/>
          </a:xfrm>
          <a:prstGeom prst="roundRect">
            <a:avLst>
              <a:gd name="adj" fmla="val 1352"/>
            </a:avLst>
          </a:prstGeom>
          <a:solidFill>
            <a:srgbClr val="E6E6F2"/>
          </a:solidFill>
          <a:ln/>
        </p:spPr>
      </p:sp>
      <p:sp>
        <p:nvSpPr>
          <p:cNvPr id="11" name="Text 8"/>
          <p:cNvSpPr/>
          <p:nvPr/>
        </p:nvSpPr>
        <p:spPr>
          <a:xfrm>
            <a:off x="532567" y="8539520"/>
            <a:ext cx="13565267" cy="114871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highlight>
                  <a:srgbClr val="E6E6F2"/>
                </a:highlight>
                <a:latin typeface="Consolas" pitchFamily="34" charset="0"/>
                <a:ea typeface="Consolas" pitchFamily="34" charset="-122"/>
                <a:cs typeface="Consolas" pitchFamily="34" charset="-120"/>
              </a:rPr>
              <a:t>angka_rahasia = 7tebakan_user = 0while tebakan_user != angka_rahasia:    tebakan_user = int(input("Tebak angka rahasia (1-10): "))print("Selamat! Tebakanmu benar!")</a:t>
            </a:r>
            <a:endParaRPr lang="en-US" sz="900" dirty="0"/>
          </a:p>
        </p:txBody>
      </p:sp>
      <p:sp>
        <p:nvSpPr>
          <p:cNvPr id="12" name="Shape 9"/>
          <p:cNvSpPr/>
          <p:nvPr/>
        </p:nvSpPr>
        <p:spPr>
          <a:xfrm>
            <a:off x="418862" y="9912429"/>
            <a:ext cx="13792676" cy="508397"/>
          </a:xfrm>
          <a:prstGeom prst="roundRect">
            <a:avLst>
              <a:gd name="adj" fmla="val 35314"/>
            </a:avLst>
          </a:prstGeom>
          <a:solidFill>
            <a:srgbClr val="FCF2B5"/>
          </a:solidFill>
          <a:ln/>
        </p:spPr>
      </p:sp>
      <p:pic>
        <p:nvPicPr>
          <p:cNvPr id="13" name="Image 1" descr="preencoded.png">    </p:cNvPr>
          <p:cNvPicPr>
            <a:picLocks noChangeAspect="1"/>
          </p:cNvPicPr>
          <p:nvPr/>
        </p:nvPicPr>
        <p:blipFill>
          <a:blip r:embed="rId2"/>
          <a:stretch>
            <a:fillRect/>
          </a:stretch>
        </p:blipFill>
        <p:spPr>
          <a:xfrm>
            <a:off x="538520" y="10094357"/>
            <a:ext cx="149543" cy="119658"/>
          </a:xfrm>
          <a:prstGeom prst="rect">
            <a:avLst/>
          </a:prstGeom>
        </p:spPr>
      </p:pic>
      <p:sp>
        <p:nvSpPr>
          <p:cNvPr id="14" name="Text 10"/>
          <p:cNvSpPr/>
          <p:nvPr/>
        </p:nvSpPr>
        <p:spPr>
          <a:xfrm>
            <a:off x="807720" y="10061972"/>
            <a:ext cx="13284160" cy="191453"/>
          </a:xfrm>
          <a:prstGeom prst="rect">
            <a:avLst/>
          </a:prstGeom>
          <a:noFill/>
          <a:ln/>
        </p:spPr>
        <p:txBody>
          <a:bodyPr wrap="none" lIns="0" tIns="0" rIns="0" bIns="0" rtlCol="0" anchor="t"/>
          <a:lstStyle/>
          <a:p>
            <a:pPr algn="l" indent="0" marL="0">
              <a:lnSpc>
                <a:spcPts val="1500"/>
              </a:lnSpc>
              <a:buNone/>
            </a:pPr>
            <a:r>
              <a:rPr lang="en-US" sz="900" b="1" dirty="0">
                <a:solidFill>
                  <a:srgbClr val="000000"/>
                </a:solidFill>
                <a:latin typeface="PT Sans" pitchFamily="34" charset="0"/>
                <a:ea typeface="PT Sans" pitchFamily="34" charset="-122"/>
                <a:cs typeface="PT Sans" pitchFamily="34" charset="-120"/>
              </a:rPr>
              <a:t>Penting:</a:t>
            </a:r>
            <a:pPr algn="l" indent="0" marL="0">
              <a:lnSpc>
                <a:spcPts val="1500"/>
              </a:lnSpc>
              <a:buNone/>
            </a:pPr>
            <a:r>
              <a:rPr lang="en-US" sz="900" dirty="0">
                <a:solidFill>
                  <a:srgbClr val="000000"/>
                </a:solidFill>
                <a:latin typeface="PT Sans" pitchFamily="34" charset="0"/>
                <a:ea typeface="PT Sans" pitchFamily="34" charset="-122"/>
                <a:cs typeface="PT Sans" pitchFamily="34" charset="-120"/>
              </a:rPr>
              <a:t> Selalu pastikan ada sesuatu di dalam while loop yang bisa mengubah kondisinya menjadi False agar perulangan berhenti. Jika tidak, Anda akan terjebak dalam infinite loop (perulangan tak terbatas).</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834747"/>
            <a:ext cx="6560463" cy="704017"/>
          </a:xfrm>
          <a:prstGeom prst="rect">
            <a:avLst/>
          </a:prstGeom>
          <a:noFill/>
          <a:ln/>
        </p:spPr>
        <p:txBody>
          <a:bodyPr wrap="none" lIns="0" tIns="0" rIns="0" bIns="0" rtlCol="0" anchor="t"/>
          <a:lstStyle/>
          <a:p>
            <a:pPr algn="l" indent="0" marL="0">
              <a:lnSpc>
                <a:spcPts val="5500"/>
              </a:lnSpc>
              <a:buNone/>
            </a:pPr>
            <a:r>
              <a:rPr lang="en-US" sz="4400" dirty="0">
                <a:solidFill>
                  <a:srgbClr val="00002E"/>
                </a:solidFill>
                <a:latin typeface="Nunito Semi Bold" pitchFamily="34" charset="0"/>
                <a:ea typeface="Nunito Semi Bold" pitchFamily="34" charset="-122"/>
                <a:cs typeface="Nunito Semi Bold" pitchFamily="34" charset="-120"/>
              </a:rPr>
              <a:t>Latihan Perulangan </a:t>
            </a:r>
            <a:pPr algn="l" indent="0" marL="0">
              <a:lnSpc>
                <a:spcPts val="5500"/>
              </a:lnSpc>
              <a:buNone/>
            </a:pPr>
            <a:r>
              <a:rPr lang="en-US" sz="4400" dirty="0">
                <a:solidFill>
                  <a:srgbClr val="018CE1"/>
                </a:solidFill>
                <a:latin typeface="Nunito Semi Bold" pitchFamily="34" charset="0"/>
                <a:ea typeface="Nunito Semi Bold" pitchFamily="34" charset="-122"/>
                <a:cs typeface="Nunito Semi Bold" pitchFamily="34" charset="-120"/>
              </a:rPr>
              <a:t>while</a:t>
            </a:r>
            <a:endParaRPr lang="en-US" sz="4400" dirty="0"/>
          </a:p>
        </p:txBody>
      </p:sp>
      <p:pic>
        <p:nvPicPr>
          <p:cNvPr id="4" name="Image 1" descr="preencoded.png">    </p:cNvPr>
          <p:cNvPicPr>
            <a:picLocks noChangeAspect="1"/>
          </p:cNvPicPr>
          <p:nvPr/>
        </p:nvPicPr>
        <p:blipFill>
          <a:blip r:embed="rId2"/>
          <a:stretch>
            <a:fillRect/>
          </a:stretch>
        </p:blipFill>
        <p:spPr>
          <a:xfrm>
            <a:off x="837724" y="1897737"/>
            <a:ext cx="1196816" cy="2123242"/>
          </a:xfrm>
          <a:prstGeom prst="rect">
            <a:avLst/>
          </a:prstGeom>
        </p:spPr>
      </p:pic>
      <p:sp>
        <p:nvSpPr>
          <p:cNvPr id="5" name="Text 1"/>
          <p:cNvSpPr/>
          <p:nvPr/>
        </p:nvSpPr>
        <p:spPr>
          <a:xfrm>
            <a:off x="2273856" y="213705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Latihan</a:t>
            </a:r>
            <a:endParaRPr lang="en-US" sz="2200" dirty="0"/>
          </a:p>
        </p:txBody>
      </p:sp>
      <p:sp>
        <p:nvSpPr>
          <p:cNvPr id="6" name="Text 2"/>
          <p:cNvSpPr/>
          <p:nvPr/>
        </p:nvSpPr>
        <p:spPr>
          <a:xfrm>
            <a:off x="2273856" y="2632591"/>
            <a:ext cx="6032421" cy="1149072"/>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latin typeface="PT Sans" pitchFamily="34" charset="0"/>
                <a:ea typeface="PT Sans" pitchFamily="34" charset="-122"/>
                <a:cs typeface="PT Sans" pitchFamily="34" charset="-120"/>
              </a:rPr>
              <a:t>Buatlah program yang meminta pengguna memasukkan kata sandi. Program akan terus meminta sampai kata sandi yang dimasukkan adalah "koding123".</a:t>
            </a:r>
            <a:endParaRPr lang="en-US" sz="1850" dirty="0"/>
          </a:p>
        </p:txBody>
      </p:sp>
      <p:pic>
        <p:nvPicPr>
          <p:cNvPr id="7" name="Image 2" descr="preencoded.png">    </p:cNvPr>
          <p:cNvPicPr>
            <a:picLocks noChangeAspect="1"/>
          </p:cNvPicPr>
          <p:nvPr/>
        </p:nvPicPr>
        <p:blipFill>
          <a:blip r:embed="rId3"/>
          <a:stretch>
            <a:fillRect/>
          </a:stretch>
        </p:blipFill>
        <p:spPr>
          <a:xfrm>
            <a:off x="837724" y="4020979"/>
            <a:ext cx="1196816" cy="3373755"/>
          </a:xfrm>
          <a:prstGeom prst="rect">
            <a:avLst/>
          </a:prstGeom>
        </p:spPr>
      </p:pic>
      <p:sp>
        <p:nvSpPr>
          <p:cNvPr id="8" name="Text 3"/>
          <p:cNvSpPr/>
          <p:nvPr/>
        </p:nvSpPr>
        <p:spPr>
          <a:xfrm>
            <a:off x="2273856" y="4260294"/>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Jawaban</a:t>
            </a:r>
            <a:endParaRPr lang="en-US" sz="2200" dirty="0"/>
          </a:p>
        </p:txBody>
      </p:sp>
      <p:sp>
        <p:nvSpPr>
          <p:cNvPr id="9" name="Shape 4"/>
          <p:cNvSpPr/>
          <p:nvPr/>
        </p:nvSpPr>
        <p:spPr>
          <a:xfrm>
            <a:off x="2273856" y="4881443"/>
            <a:ext cx="6032421" cy="2273975"/>
          </a:xfrm>
          <a:prstGeom prst="roundRect">
            <a:avLst>
              <a:gd name="adj" fmla="val 15790"/>
            </a:avLst>
          </a:prstGeom>
          <a:solidFill>
            <a:srgbClr val="E6E6F2"/>
          </a:solidFill>
          <a:ln/>
        </p:spPr>
      </p:sp>
      <p:sp>
        <p:nvSpPr>
          <p:cNvPr id="10" name="Shape 5"/>
          <p:cNvSpPr/>
          <p:nvPr/>
        </p:nvSpPr>
        <p:spPr>
          <a:xfrm>
            <a:off x="2261949" y="4881443"/>
            <a:ext cx="6056233" cy="2273975"/>
          </a:xfrm>
          <a:prstGeom prst="roundRect">
            <a:avLst>
              <a:gd name="adj" fmla="val 1579"/>
            </a:avLst>
          </a:prstGeom>
          <a:solidFill>
            <a:srgbClr val="E6E6F2"/>
          </a:solidFill>
          <a:ln/>
        </p:spPr>
      </p:sp>
      <p:sp>
        <p:nvSpPr>
          <p:cNvPr id="11" name="Text 6"/>
          <p:cNvSpPr/>
          <p:nvPr/>
        </p:nvSpPr>
        <p:spPr>
          <a:xfrm>
            <a:off x="2501265" y="5060871"/>
            <a:ext cx="5577602" cy="1915120"/>
          </a:xfrm>
          <a:prstGeom prst="rect">
            <a:avLst/>
          </a:prstGeom>
          <a:noFill/>
          <a:ln/>
        </p:spPr>
        <p:txBody>
          <a:bodyPr wrap="square" lIns="0" tIns="0" rIns="0" bIns="0" rtlCol="0" anchor="t"/>
          <a:lstStyle/>
          <a:p>
            <a:pPr algn="l" indent="0" marL="0">
              <a:lnSpc>
                <a:spcPts val="3000"/>
              </a:lnSpc>
              <a:buNone/>
            </a:pPr>
            <a:r>
              <a:rPr lang="en-US" sz="1850" dirty="0">
                <a:solidFill>
                  <a:srgbClr val="00002E"/>
                </a:solidFill>
                <a:highlight>
                  <a:srgbClr val="E6E6F2"/>
                </a:highlight>
                <a:latin typeface="Consolas" pitchFamily="34" charset="0"/>
                <a:ea typeface="Consolas" pitchFamily="34" charset="-122"/>
                <a:cs typeface="Consolas" pitchFamily="34" charset="-120"/>
              </a:rPr>
              <a:t>password = ""while password != "koding123": password = input("Masukkan kata sandi: ")print("Kata sandi benar!")</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18862" y="329089"/>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DA33BF"/>
                </a:solidFill>
                <a:latin typeface="Nunito Semi Bold" pitchFamily="34" charset="0"/>
                <a:ea typeface="Nunito Semi Bold" pitchFamily="34" charset="-122"/>
                <a:cs typeface="Nunito Semi Bold" pitchFamily="34" charset="-120"/>
              </a:rPr>
              <a:t>List</a:t>
            </a:r>
            <a:pPr algn="l" indent="0" marL="0">
              <a:lnSpc>
                <a:spcPts val="2750"/>
              </a:lnSpc>
              <a:buNone/>
            </a:pPr>
            <a:r>
              <a:rPr lang="en-US" sz="2200" dirty="0">
                <a:solidFill>
                  <a:srgbClr val="00002E"/>
                </a:solidFill>
                <a:latin typeface="Nunito Semi Bold" pitchFamily="34" charset="0"/>
                <a:ea typeface="Nunito Semi Bold" pitchFamily="34" charset="-122"/>
                <a:cs typeface="Nunito Semi Bold" pitchFamily="34" charset="-120"/>
              </a:rPr>
              <a:t> (Daftar)</a:t>
            </a:r>
            <a:endParaRPr lang="en-US" sz="2200" dirty="0"/>
          </a:p>
        </p:txBody>
      </p:sp>
      <p:sp>
        <p:nvSpPr>
          <p:cNvPr id="3" name="Text 1"/>
          <p:cNvSpPr/>
          <p:nvPr/>
        </p:nvSpPr>
        <p:spPr>
          <a:xfrm>
            <a:off x="418862" y="920353"/>
            <a:ext cx="13792676" cy="191453"/>
          </a:xfrm>
          <a:prstGeom prst="rect">
            <a:avLst/>
          </a:prstGeom>
          <a:noFill/>
          <a:ln/>
        </p:spPr>
        <p:txBody>
          <a:bodyPr wrap="non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Setelah menguasai perulangan, sekarang saatnya kita mengenal List. List adalah struktur data yang digunakan untuk menyimpan banyak data dalam satu variabel. Data ini bisa berupa angka, teks (string), atau bahkan gabungan keduanya.</a:t>
            </a:r>
            <a:endParaRPr lang="en-US" sz="900" dirty="0"/>
          </a:p>
        </p:txBody>
      </p:sp>
      <p:sp>
        <p:nvSpPr>
          <p:cNvPr id="4" name="Shape 2"/>
          <p:cNvSpPr/>
          <p:nvPr/>
        </p:nvSpPr>
        <p:spPr>
          <a:xfrm>
            <a:off x="418862" y="1380887"/>
            <a:ext cx="6750368" cy="948333"/>
          </a:xfrm>
          <a:prstGeom prst="roundRect">
            <a:avLst>
              <a:gd name="adj" fmla="val 18932"/>
            </a:avLst>
          </a:prstGeom>
          <a:solidFill>
            <a:srgbClr val="F3F3FF">
              <a:alpha val="75000"/>
            </a:srgbClr>
          </a:solidFill>
          <a:ln w="15240">
            <a:solidFill>
              <a:srgbClr val="2D4DF2"/>
            </a:solidFill>
            <a:prstDash val="solid"/>
          </a:ln>
        </p:spPr>
      </p:sp>
      <p:sp>
        <p:nvSpPr>
          <p:cNvPr id="5" name="Text 3"/>
          <p:cNvSpPr/>
          <p:nvPr/>
        </p:nvSpPr>
        <p:spPr>
          <a:xfrm>
            <a:off x="553760" y="1515785"/>
            <a:ext cx="1408033" cy="175974"/>
          </a:xfrm>
          <a:prstGeom prst="rect">
            <a:avLst/>
          </a:prstGeom>
          <a:noFill/>
          <a:ln/>
        </p:spPr>
        <p:txBody>
          <a:bodyPr wrap="none" lIns="0" tIns="0" rIns="0" bIns="0" rtlCol="0" anchor="t"/>
          <a:lstStyle/>
          <a:p>
            <a:pPr algn="l" indent="0" marL="0">
              <a:lnSpc>
                <a:spcPts val="1350"/>
              </a:lnSpc>
              <a:buNone/>
            </a:pPr>
            <a:r>
              <a:rPr lang="en-US" sz="1100" dirty="0">
                <a:solidFill>
                  <a:srgbClr val="00002E"/>
                </a:solidFill>
                <a:latin typeface="Nunito Semi Bold" pitchFamily="34" charset="0"/>
                <a:ea typeface="Nunito Semi Bold" pitchFamily="34" charset="-122"/>
                <a:cs typeface="Nunito Semi Bold" pitchFamily="34" charset="-120"/>
              </a:rPr>
              <a:t>Analogi</a:t>
            </a:r>
            <a:endParaRPr lang="en-US" sz="1100" dirty="0"/>
          </a:p>
        </p:txBody>
      </p:sp>
      <p:sp>
        <p:nvSpPr>
          <p:cNvPr id="6" name="Text 4"/>
          <p:cNvSpPr/>
          <p:nvPr/>
        </p:nvSpPr>
        <p:spPr>
          <a:xfrm>
            <a:off x="553760" y="1811417"/>
            <a:ext cx="6480572" cy="382905"/>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Bayangkan sebuah list seperti "rak buku" yang memiliki banyak buku. Anda tidak perlu membuat variabel terpisah untuk setiap buku. Semua buku (data) tersimpan dalam satu rak (list).</a:t>
            </a:r>
            <a:endParaRPr lang="en-US" sz="900" dirty="0"/>
          </a:p>
        </p:txBody>
      </p:sp>
      <p:sp>
        <p:nvSpPr>
          <p:cNvPr id="7" name="Text 5"/>
          <p:cNvSpPr/>
          <p:nvPr/>
        </p:nvSpPr>
        <p:spPr>
          <a:xfrm>
            <a:off x="418862" y="2463760"/>
            <a:ext cx="6750368" cy="191453"/>
          </a:xfrm>
          <a:prstGeom prst="rect">
            <a:avLst/>
          </a:prstGeom>
          <a:noFill/>
          <a:ln/>
        </p:spPr>
        <p:txBody>
          <a:bodyPr wrap="none" lIns="0" tIns="0" rIns="0" bIns="0" rtlCol="0" anchor="t"/>
          <a:lstStyle/>
          <a:p>
            <a:pPr algn="l" indent="0" marL="0">
              <a:lnSpc>
                <a:spcPts val="1500"/>
              </a:lnSpc>
              <a:buNone/>
            </a:pPr>
            <a:r>
              <a:rPr lang="en-US" sz="900" dirty="0">
                <a:solidFill>
                  <a:srgbClr val="00002E"/>
                </a:solidFill>
                <a:latin typeface="PT Sans" pitchFamily="34" charset="0"/>
                <a:ea typeface="PT Sans" pitchFamily="34" charset="-122"/>
                <a:cs typeface="PT Sans" pitchFamily="34" charset="-120"/>
              </a:rPr>
              <a:t>List dibuat dengan menggunakan tanda kurung siku [] dan setiap item dipisahkan dengan koma.</a:t>
            </a:r>
            <a:endParaRPr lang="en-US" sz="900" dirty="0"/>
          </a:p>
        </p:txBody>
      </p:sp>
      <p:pic>
        <p:nvPicPr>
          <p:cNvPr id="8" name="Image 0" descr="preencoded.png">    </p:cNvPr>
          <p:cNvPicPr>
            <a:picLocks noChangeAspect="1"/>
          </p:cNvPicPr>
          <p:nvPr/>
        </p:nvPicPr>
        <p:blipFill>
          <a:blip r:embed="rId1"/>
          <a:stretch>
            <a:fillRect/>
          </a:stretch>
        </p:blipFill>
        <p:spPr>
          <a:xfrm>
            <a:off x="7468791" y="1380887"/>
            <a:ext cx="6750368" cy="6750368"/>
          </a:xfrm>
          <a:prstGeom prst="rect">
            <a:avLst/>
          </a:prstGeom>
        </p:spPr>
      </p:pic>
      <p:sp>
        <p:nvSpPr>
          <p:cNvPr id="9" name="Text 6"/>
          <p:cNvSpPr/>
          <p:nvPr/>
        </p:nvSpPr>
        <p:spPr>
          <a:xfrm>
            <a:off x="418862" y="8445222"/>
            <a:ext cx="1689735" cy="211098"/>
          </a:xfrm>
          <a:prstGeom prst="rect">
            <a:avLst/>
          </a:prstGeom>
          <a:noFill/>
          <a:ln/>
        </p:spPr>
        <p:txBody>
          <a:bodyPr wrap="none" lIns="0" tIns="0" rIns="0" bIns="0" rtlCol="0" anchor="t"/>
          <a:lstStyle/>
          <a:p>
            <a:pPr algn="l" indent="0" marL="0">
              <a:lnSpc>
                <a:spcPts val="1650"/>
              </a:lnSpc>
              <a:buNone/>
            </a:pPr>
            <a:r>
              <a:rPr lang="en-US" sz="1300" dirty="0">
                <a:solidFill>
                  <a:srgbClr val="00002E"/>
                </a:solidFill>
                <a:latin typeface="Nunito Semi Bold" pitchFamily="34" charset="0"/>
                <a:ea typeface="Nunito Semi Bold" pitchFamily="34" charset="-122"/>
                <a:cs typeface="Nunito Semi Bold" pitchFamily="34" charset="-120"/>
              </a:rPr>
              <a:t>Contoh Praktis:</a:t>
            </a:r>
            <a:endParaRPr lang="en-US" sz="1300" dirty="0"/>
          </a:p>
        </p:txBody>
      </p:sp>
      <p:sp>
        <p:nvSpPr>
          <p:cNvPr id="10" name="Shape 7"/>
          <p:cNvSpPr/>
          <p:nvPr/>
        </p:nvSpPr>
        <p:spPr>
          <a:xfrm>
            <a:off x="418862" y="8835747"/>
            <a:ext cx="13792676" cy="1519476"/>
          </a:xfrm>
          <a:prstGeom prst="roundRect">
            <a:avLst>
              <a:gd name="adj" fmla="val 11816"/>
            </a:avLst>
          </a:prstGeom>
          <a:solidFill>
            <a:srgbClr val="E6E6F2"/>
          </a:solidFill>
          <a:ln/>
        </p:spPr>
      </p:sp>
      <p:sp>
        <p:nvSpPr>
          <p:cNvPr id="11" name="Shape 8"/>
          <p:cNvSpPr/>
          <p:nvPr/>
        </p:nvSpPr>
        <p:spPr>
          <a:xfrm>
            <a:off x="412909" y="8835747"/>
            <a:ext cx="13804583" cy="1519476"/>
          </a:xfrm>
          <a:prstGeom prst="roundRect">
            <a:avLst>
              <a:gd name="adj" fmla="val 1182"/>
            </a:avLst>
          </a:prstGeom>
          <a:solidFill>
            <a:srgbClr val="E6E6F2"/>
          </a:solidFill>
          <a:ln/>
        </p:spPr>
      </p:sp>
      <p:sp>
        <p:nvSpPr>
          <p:cNvPr id="12" name="Text 9"/>
          <p:cNvSpPr/>
          <p:nvPr/>
        </p:nvSpPr>
        <p:spPr>
          <a:xfrm>
            <a:off x="532567" y="8925401"/>
            <a:ext cx="13565267" cy="1340168"/>
          </a:xfrm>
          <a:prstGeom prst="rect">
            <a:avLst/>
          </a:prstGeom>
          <a:noFill/>
          <a:ln/>
        </p:spPr>
        <p:txBody>
          <a:bodyPr wrap="square" lIns="0" tIns="0" rIns="0" bIns="0" rtlCol="0" anchor="t"/>
          <a:lstStyle/>
          <a:p>
            <a:pPr algn="l" indent="0" marL="0">
              <a:lnSpc>
                <a:spcPts val="1500"/>
              </a:lnSpc>
              <a:buNone/>
            </a:pPr>
            <a:r>
              <a:rPr lang="en-US" sz="900" dirty="0">
                <a:solidFill>
                  <a:srgbClr val="00002E"/>
                </a:solidFill>
                <a:highlight>
                  <a:srgbClr val="E6E6F2"/>
                </a:highlight>
                <a:latin typeface="Consolas" pitchFamily="34" charset="0"/>
                <a:ea typeface="Consolas" pitchFamily="34" charset="-122"/>
                <a:cs typeface="Consolas" pitchFamily="34" charset="-120"/>
              </a:rPr>
              <a:t>daftar_buah = ["Apel", "Jeruk", "Mangga", "Pisang"]print("Daftar buah:", daftar_buah)# Mengakses elemen list (ingat, indeks dimulai dari 0!)print("Buah pertama adalah:", daftar_buah[0]) # Output: Apelprint("Nilai ketiga adalah:", daftar_nilai[2]) # Output: 78</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5077"/>
          </a:xfrm>
          <a:prstGeom prst="rect">
            <a:avLst/>
          </a:prstGeom>
        </p:spPr>
      </p:pic>
      <p:sp>
        <p:nvSpPr>
          <p:cNvPr id="3" name="Text 0"/>
          <p:cNvSpPr/>
          <p:nvPr/>
        </p:nvSpPr>
        <p:spPr>
          <a:xfrm>
            <a:off x="6285667" y="628055"/>
            <a:ext cx="5373648" cy="671632"/>
          </a:xfrm>
          <a:prstGeom prst="rect">
            <a:avLst/>
          </a:prstGeom>
          <a:noFill/>
          <a:ln/>
        </p:spPr>
        <p:txBody>
          <a:bodyPr wrap="none" lIns="0" tIns="0" rIns="0" bIns="0" rtlCol="0" anchor="t"/>
          <a:lstStyle/>
          <a:p>
            <a:pPr algn="l" indent="0" marL="0">
              <a:lnSpc>
                <a:spcPts val="5250"/>
              </a:lnSpc>
              <a:buNone/>
            </a:pPr>
            <a:r>
              <a:rPr lang="en-US" sz="4200" dirty="0">
                <a:solidFill>
                  <a:srgbClr val="00002E"/>
                </a:solidFill>
                <a:latin typeface="Nunito Semi Bold" pitchFamily="34" charset="0"/>
                <a:ea typeface="Nunito Semi Bold" pitchFamily="34" charset="-122"/>
                <a:cs typeface="Nunito Semi Bold" pitchFamily="34" charset="-120"/>
              </a:rPr>
              <a:t>Latihan </a:t>
            </a:r>
            <a:pPr algn="l" indent="0" marL="0">
              <a:lnSpc>
                <a:spcPts val="5250"/>
              </a:lnSpc>
              <a:buNone/>
            </a:pPr>
            <a:r>
              <a:rPr lang="en-US" sz="4200" dirty="0">
                <a:solidFill>
                  <a:srgbClr val="DA33BF"/>
                </a:solidFill>
                <a:latin typeface="Nunito Semi Bold" pitchFamily="34" charset="0"/>
                <a:ea typeface="Nunito Semi Bold" pitchFamily="34" charset="-122"/>
                <a:cs typeface="Nunito Semi Bold" pitchFamily="34" charset="-120"/>
              </a:rPr>
              <a:t>List</a:t>
            </a:r>
            <a:pPr algn="l" indent="0" marL="0">
              <a:lnSpc>
                <a:spcPts val="5250"/>
              </a:lnSpc>
              <a:buNone/>
            </a:pPr>
            <a:r>
              <a:rPr lang="en-US" sz="4200" dirty="0">
                <a:solidFill>
                  <a:srgbClr val="00002E"/>
                </a:solidFill>
                <a:latin typeface="Nunito Semi Bold" pitchFamily="34" charset="0"/>
                <a:ea typeface="Nunito Semi Bold" pitchFamily="34" charset="-122"/>
                <a:cs typeface="Nunito Semi Bold" pitchFamily="34" charset="-120"/>
              </a:rPr>
              <a:t> Dasar</a:t>
            </a:r>
            <a:endParaRPr lang="en-US" sz="4200" dirty="0"/>
          </a:p>
        </p:txBody>
      </p:sp>
      <p:sp>
        <p:nvSpPr>
          <p:cNvPr id="4" name="Shape 1"/>
          <p:cNvSpPr/>
          <p:nvPr/>
        </p:nvSpPr>
        <p:spPr>
          <a:xfrm>
            <a:off x="6285667" y="1642229"/>
            <a:ext cx="7545467" cy="3050858"/>
          </a:xfrm>
          <a:prstGeom prst="roundRect">
            <a:avLst>
              <a:gd name="adj" fmla="val 11229"/>
            </a:avLst>
          </a:prstGeom>
          <a:solidFill>
            <a:srgbClr val="F3F3FF">
              <a:alpha val="75000"/>
            </a:srgbClr>
          </a:solidFill>
          <a:ln w="30480">
            <a:solidFill>
              <a:srgbClr val="2D4DF2"/>
            </a:solidFill>
            <a:prstDash val="solid"/>
          </a:ln>
        </p:spPr>
      </p:sp>
      <p:sp>
        <p:nvSpPr>
          <p:cNvPr id="5" name="Shape 2"/>
          <p:cNvSpPr/>
          <p:nvPr/>
        </p:nvSpPr>
        <p:spPr>
          <a:xfrm>
            <a:off x="6316147" y="1672709"/>
            <a:ext cx="913448" cy="2989898"/>
          </a:xfrm>
          <a:prstGeom prst="roundRect">
            <a:avLst>
              <a:gd name="adj" fmla="val 33500"/>
            </a:avLst>
          </a:prstGeom>
          <a:solidFill>
            <a:srgbClr val="F3F3FF"/>
          </a:solidFill>
          <a:ln/>
        </p:spPr>
      </p:sp>
      <p:sp>
        <p:nvSpPr>
          <p:cNvPr id="6" name="Text 3"/>
          <p:cNvSpPr/>
          <p:nvPr/>
        </p:nvSpPr>
        <p:spPr>
          <a:xfrm>
            <a:off x="6590109" y="2953583"/>
            <a:ext cx="342543" cy="428149"/>
          </a:xfrm>
          <a:prstGeom prst="rect">
            <a:avLst/>
          </a:prstGeom>
          <a:noFill/>
          <a:ln/>
        </p:spPr>
        <p:txBody>
          <a:bodyPr wrap="none" lIns="0" tIns="0" rIns="0" bIns="0" rtlCol="0" anchor="t"/>
          <a:lstStyle/>
          <a:p>
            <a:pPr algn="l" indent="0" marL="0">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1</a:t>
            </a:r>
            <a:endParaRPr lang="en-US" sz="2650" dirty="0"/>
          </a:p>
        </p:txBody>
      </p:sp>
      <p:sp>
        <p:nvSpPr>
          <p:cNvPr id="7" name="Text 4"/>
          <p:cNvSpPr/>
          <p:nvPr/>
        </p:nvSpPr>
        <p:spPr>
          <a:xfrm>
            <a:off x="7457956" y="1901071"/>
            <a:ext cx="2686764" cy="335875"/>
          </a:xfrm>
          <a:prstGeom prst="rect">
            <a:avLst/>
          </a:prstGeom>
          <a:noFill/>
          <a:ln/>
        </p:spPr>
        <p:txBody>
          <a:bodyPr wrap="none" lIns="0" tIns="0" rIns="0" bIns="0" rtlCol="0" anchor="t"/>
          <a:lstStyle/>
          <a:p>
            <a:pPr algn="l" indent="0" marL="0">
              <a:lnSpc>
                <a:spcPts val="2600"/>
              </a:lnSpc>
              <a:buNone/>
            </a:pPr>
            <a:r>
              <a:rPr lang="en-US" sz="2100" dirty="0">
                <a:solidFill>
                  <a:srgbClr val="00002E"/>
                </a:solidFill>
                <a:latin typeface="Nunito Semi Bold" pitchFamily="34" charset="0"/>
                <a:ea typeface="Nunito Semi Bold" pitchFamily="34" charset="-122"/>
                <a:cs typeface="Nunito Semi Bold" pitchFamily="34" charset="-120"/>
              </a:rPr>
              <a:t>Latihan 1</a:t>
            </a:r>
            <a:endParaRPr lang="en-US" sz="2100" dirty="0"/>
          </a:p>
        </p:txBody>
      </p:sp>
      <p:sp>
        <p:nvSpPr>
          <p:cNvPr id="8" name="Text 5"/>
          <p:cNvSpPr/>
          <p:nvPr/>
        </p:nvSpPr>
        <p:spPr>
          <a:xfrm>
            <a:off x="7457956" y="2373868"/>
            <a:ext cx="6342698" cy="730568"/>
          </a:xfrm>
          <a:prstGeom prst="rect">
            <a:avLst/>
          </a:prstGeom>
          <a:noFill/>
          <a:ln/>
        </p:spPr>
        <p:txBody>
          <a:bodyPr wrap="square" lIns="0" tIns="0" rIns="0" bIns="0" rtlCol="0" anchor="t"/>
          <a:lstStyle/>
          <a:p>
            <a:pPr algn="l" indent="0" marL="0">
              <a:lnSpc>
                <a:spcPts val="2850"/>
              </a:lnSpc>
              <a:buNone/>
            </a:pPr>
            <a:r>
              <a:rPr lang="en-US" sz="1750" dirty="0">
                <a:solidFill>
                  <a:srgbClr val="00002E"/>
                </a:solidFill>
                <a:latin typeface="PT Sans" pitchFamily="34" charset="0"/>
                <a:ea typeface="PT Sans" pitchFamily="34" charset="-122"/>
                <a:cs typeface="PT Sans" pitchFamily="34" charset="-120"/>
              </a:rPr>
              <a:t>Buatlah sebuah list bernama daftar_belanja yang berisi 3 barang (misalnya, "Susu", "Roti", "Telur").</a:t>
            </a:r>
            <a:endParaRPr lang="en-US" sz="1750" dirty="0"/>
          </a:p>
        </p:txBody>
      </p:sp>
      <p:sp>
        <p:nvSpPr>
          <p:cNvPr id="9" name="Shape 6"/>
          <p:cNvSpPr/>
          <p:nvPr/>
        </p:nvSpPr>
        <p:spPr>
          <a:xfrm>
            <a:off x="7457956" y="3361253"/>
            <a:ext cx="6342698" cy="1072991"/>
          </a:xfrm>
          <a:prstGeom prst="roundRect">
            <a:avLst>
              <a:gd name="adj" fmla="val 31927"/>
            </a:avLst>
          </a:prstGeom>
          <a:solidFill>
            <a:srgbClr val="E6E6F2"/>
          </a:solidFill>
          <a:ln/>
        </p:spPr>
      </p:sp>
      <p:sp>
        <p:nvSpPr>
          <p:cNvPr id="10" name="Shape 7"/>
          <p:cNvSpPr/>
          <p:nvPr/>
        </p:nvSpPr>
        <p:spPr>
          <a:xfrm>
            <a:off x="7446645" y="3361253"/>
            <a:ext cx="6365319" cy="1072991"/>
          </a:xfrm>
          <a:prstGeom prst="roundRect">
            <a:avLst>
              <a:gd name="adj" fmla="val 3193"/>
            </a:avLst>
          </a:prstGeom>
          <a:solidFill>
            <a:srgbClr val="E6E6F2"/>
          </a:solidFill>
          <a:ln/>
        </p:spPr>
      </p:sp>
      <p:sp>
        <p:nvSpPr>
          <p:cNvPr id="11" name="Text 8"/>
          <p:cNvSpPr/>
          <p:nvPr/>
        </p:nvSpPr>
        <p:spPr>
          <a:xfrm>
            <a:off x="7675007" y="3532465"/>
            <a:ext cx="5908596" cy="730568"/>
          </a:xfrm>
          <a:prstGeom prst="rect">
            <a:avLst/>
          </a:prstGeom>
          <a:noFill/>
          <a:ln/>
        </p:spPr>
        <p:txBody>
          <a:bodyPr wrap="square" lIns="0" tIns="0" rIns="0" bIns="0" rtlCol="0" anchor="t"/>
          <a:lstStyle/>
          <a:p>
            <a:pPr algn="l" indent="0" marL="0">
              <a:lnSpc>
                <a:spcPts val="2850"/>
              </a:lnSpc>
              <a:buNone/>
            </a:pPr>
            <a:r>
              <a:rPr lang="en-US" sz="1750" dirty="0">
                <a:solidFill>
                  <a:srgbClr val="00002E"/>
                </a:solidFill>
                <a:highlight>
                  <a:srgbClr val="E6E6F2"/>
                </a:highlight>
                <a:latin typeface="Consolas" pitchFamily="34" charset="0"/>
                <a:ea typeface="Consolas" pitchFamily="34" charset="-122"/>
                <a:cs typeface="Consolas" pitchFamily="34" charset="-120"/>
              </a:rPr>
              <a:t>daftar_belanja = ["Susu", "Roti", "Telur"]</a:t>
            </a:r>
            <a:endParaRPr lang="en-US" sz="1750" dirty="0"/>
          </a:p>
        </p:txBody>
      </p:sp>
      <p:sp>
        <p:nvSpPr>
          <p:cNvPr id="12" name="Shape 9"/>
          <p:cNvSpPr/>
          <p:nvPr/>
        </p:nvSpPr>
        <p:spPr>
          <a:xfrm>
            <a:off x="6285667" y="4921448"/>
            <a:ext cx="7545467" cy="2685574"/>
          </a:xfrm>
          <a:prstGeom prst="roundRect">
            <a:avLst>
              <a:gd name="adj" fmla="val 12756"/>
            </a:avLst>
          </a:prstGeom>
          <a:solidFill>
            <a:srgbClr val="F3F3FF">
              <a:alpha val="75000"/>
            </a:srgbClr>
          </a:solidFill>
          <a:ln w="30480">
            <a:solidFill>
              <a:srgbClr val="018CE1"/>
            </a:solidFill>
            <a:prstDash val="solid"/>
          </a:ln>
        </p:spPr>
      </p:sp>
      <p:sp>
        <p:nvSpPr>
          <p:cNvPr id="13" name="Shape 10"/>
          <p:cNvSpPr/>
          <p:nvPr/>
        </p:nvSpPr>
        <p:spPr>
          <a:xfrm>
            <a:off x="6316147" y="4951928"/>
            <a:ext cx="913448" cy="2624614"/>
          </a:xfrm>
          <a:prstGeom prst="roundRect">
            <a:avLst>
              <a:gd name="adj" fmla="val 33500"/>
            </a:avLst>
          </a:prstGeom>
          <a:solidFill>
            <a:srgbClr val="F3F3FF"/>
          </a:solidFill>
          <a:ln/>
        </p:spPr>
      </p:sp>
      <p:sp>
        <p:nvSpPr>
          <p:cNvPr id="14" name="Text 11"/>
          <p:cNvSpPr/>
          <p:nvPr/>
        </p:nvSpPr>
        <p:spPr>
          <a:xfrm>
            <a:off x="6590109" y="6050161"/>
            <a:ext cx="342543" cy="428149"/>
          </a:xfrm>
          <a:prstGeom prst="rect">
            <a:avLst/>
          </a:prstGeom>
          <a:noFill/>
          <a:ln/>
        </p:spPr>
        <p:txBody>
          <a:bodyPr wrap="none" lIns="0" tIns="0" rIns="0" bIns="0" rtlCol="0" anchor="t"/>
          <a:lstStyle/>
          <a:p>
            <a:pPr algn="l" indent="0" marL="0">
              <a:lnSpc>
                <a:spcPts val="2650"/>
              </a:lnSpc>
              <a:buNone/>
            </a:pPr>
            <a:r>
              <a:rPr lang="en-US" sz="2650" dirty="0">
                <a:solidFill>
                  <a:srgbClr val="00002E"/>
                </a:solidFill>
                <a:latin typeface="Nunito Semi Bold" pitchFamily="34" charset="0"/>
                <a:ea typeface="Nunito Semi Bold" pitchFamily="34" charset="-122"/>
                <a:cs typeface="Nunito Semi Bold" pitchFamily="34" charset="-120"/>
              </a:rPr>
              <a:t>2</a:t>
            </a:r>
            <a:endParaRPr lang="en-US" sz="2650" dirty="0"/>
          </a:p>
        </p:txBody>
      </p:sp>
      <p:sp>
        <p:nvSpPr>
          <p:cNvPr id="15" name="Text 12"/>
          <p:cNvSpPr/>
          <p:nvPr/>
        </p:nvSpPr>
        <p:spPr>
          <a:xfrm>
            <a:off x="7457956" y="5180290"/>
            <a:ext cx="2686764" cy="335875"/>
          </a:xfrm>
          <a:prstGeom prst="rect">
            <a:avLst/>
          </a:prstGeom>
          <a:noFill/>
          <a:ln/>
        </p:spPr>
        <p:txBody>
          <a:bodyPr wrap="none" lIns="0" tIns="0" rIns="0" bIns="0" rtlCol="0" anchor="t"/>
          <a:lstStyle/>
          <a:p>
            <a:pPr algn="l" indent="0" marL="0">
              <a:lnSpc>
                <a:spcPts val="2600"/>
              </a:lnSpc>
              <a:buNone/>
            </a:pPr>
            <a:r>
              <a:rPr lang="en-US" sz="2100" dirty="0">
                <a:solidFill>
                  <a:srgbClr val="00002E"/>
                </a:solidFill>
                <a:latin typeface="Nunito Semi Bold" pitchFamily="34" charset="0"/>
                <a:ea typeface="Nunito Semi Bold" pitchFamily="34" charset="-122"/>
                <a:cs typeface="Nunito Semi Bold" pitchFamily="34" charset="-120"/>
              </a:rPr>
              <a:t>Latihan 2</a:t>
            </a:r>
            <a:endParaRPr lang="en-US" sz="2100" dirty="0"/>
          </a:p>
        </p:txBody>
      </p:sp>
      <p:sp>
        <p:nvSpPr>
          <p:cNvPr id="16" name="Text 13"/>
          <p:cNvSpPr/>
          <p:nvPr/>
        </p:nvSpPr>
        <p:spPr>
          <a:xfrm>
            <a:off x="7457956" y="5653088"/>
            <a:ext cx="6342698" cy="365284"/>
          </a:xfrm>
          <a:prstGeom prst="rect">
            <a:avLst/>
          </a:prstGeom>
          <a:noFill/>
          <a:ln/>
        </p:spPr>
        <p:txBody>
          <a:bodyPr wrap="none" lIns="0" tIns="0" rIns="0" bIns="0" rtlCol="0" anchor="t"/>
          <a:lstStyle/>
          <a:p>
            <a:pPr algn="l" indent="0" marL="0">
              <a:lnSpc>
                <a:spcPts val="2850"/>
              </a:lnSpc>
              <a:buNone/>
            </a:pPr>
            <a:r>
              <a:rPr lang="en-US" sz="1750" dirty="0">
                <a:solidFill>
                  <a:srgbClr val="00002E"/>
                </a:solidFill>
                <a:latin typeface="PT Sans" pitchFamily="34" charset="0"/>
                <a:ea typeface="PT Sans" pitchFamily="34" charset="-122"/>
                <a:cs typeface="PT Sans" pitchFamily="34" charset="-120"/>
              </a:rPr>
              <a:t>Cetak barang kedua dari daftar_belanja.</a:t>
            </a:r>
            <a:endParaRPr lang="en-US" sz="1750" dirty="0"/>
          </a:p>
        </p:txBody>
      </p:sp>
      <p:sp>
        <p:nvSpPr>
          <p:cNvPr id="17" name="Shape 14"/>
          <p:cNvSpPr/>
          <p:nvPr/>
        </p:nvSpPr>
        <p:spPr>
          <a:xfrm>
            <a:off x="7457956" y="6275189"/>
            <a:ext cx="6342698" cy="1072991"/>
          </a:xfrm>
          <a:prstGeom prst="roundRect">
            <a:avLst>
              <a:gd name="adj" fmla="val 31927"/>
            </a:avLst>
          </a:prstGeom>
          <a:solidFill>
            <a:srgbClr val="E6E6F2"/>
          </a:solidFill>
          <a:ln/>
        </p:spPr>
      </p:sp>
      <p:sp>
        <p:nvSpPr>
          <p:cNvPr id="18" name="Shape 15"/>
          <p:cNvSpPr/>
          <p:nvPr/>
        </p:nvSpPr>
        <p:spPr>
          <a:xfrm>
            <a:off x="7446645" y="6275189"/>
            <a:ext cx="6365319" cy="1072991"/>
          </a:xfrm>
          <a:prstGeom prst="roundRect">
            <a:avLst>
              <a:gd name="adj" fmla="val 3193"/>
            </a:avLst>
          </a:prstGeom>
          <a:solidFill>
            <a:srgbClr val="E6E6F2"/>
          </a:solidFill>
          <a:ln/>
        </p:spPr>
      </p:sp>
      <p:sp>
        <p:nvSpPr>
          <p:cNvPr id="19" name="Text 16"/>
          <p:cNvSpPr/>
          <p:nvPr/>
        </p:nvSpPr>
        <p:spPr>
          <a:xfrm>
            <a:off x="7675007" y="6446401"/>
            <a:ext cx="5908596" cy="730568"/>
          </a:xfrm>
          <a:prstGeom prst="rect">
            <a:avLst/>
          </a:prstGeom>
          <a:noFill/>
          <a:ln/>
        </p:spPr>
        <p:txBody>
          <a:bodyPr wrap="square" lIns="0" tIns="0" rIns="0" bIns="0" rtlCol="0" anchor="t"/>
          <a:lstStyle/>
          <a:p>
            <a:pPr algn="l" indent="0" marL="0">
              <a:lnSpc>
                <a:spcPts val="2850"/>
              </a:lnSpc>
              <a:buNone/>
            </a:pPr>
            <a:r>
              <a:rPr lang="en-US" sz="1750" dirty="0">
                <a:solidFill>
                  <a:srgbClr val="00002E"/>
                </a:solidFill>
                <a:highlight>
                  <a:srgbClr val="E6E6F2"/>
                </a:highlight>
                <a:latin typeface="Consolas" pitchFamily="34" charset="0"/>
                <a:ea typeface="Consolas" pitchFamily="34" charset="-122"/>
                <a:cs typeface="Consolas" pitchFamily="34" charset="-120"/>
              </a:rPr>
              <a:t>print(daftar_belanja[1]) # Output: Roti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9467" y="728305"/>
            <a:ext cx="7697867" cy="1215152"/>
          </a:xfrm>
          <a:prstGeom prst="rect">
            <a:avLst/>
          </a:prstGeom>
          <a:noFill/>
          <a:ln/>
        </p:spPr>
        <p:txBody>
          <a:bodyPr wrap="square" lIns="0" tIns="0" rIns="0" bIns="0" rtlCol="0" anchor="t"/>
          <a:lstStyle/>
          <a:p>
            <a:pPr algn="l" indent="0" marL="0">
              <a:lnSpc>
                <a:spcPts val="4750"/>
              </a:lnSpc>
              <a:buNone/>
            </a:pPr>
            <a:r>
              <a:rPr lang="en-US" sz="3800" dirty="0">
                <a:solidFill>
                  <a:srgbClr val="00002E"/>
                </a:solidFill>
                <a:latin typeface="Nunito Semi Bold" pitchFamily="34" charset="0"/>
                <a:ea typeface="Nunito Semi Bold" pitchFamily="34" charset="-122"/>
                <a:cs typeface="Nunito Semi Bold" pitchFamily="34" charset="-120"/>
              </a:rPr>
              <a:t>Menggabungkan Perulangan dan </a:t>
            </a:r>
            <a:pPr algn="l" indent="0" marL="0">
              <a:lnSpc>
                <a:spcPts val="4750"/>
              </a:lnSpc>
              <a:buNone/>
            </a:pPr>
            <a:r>
              <a:rPr lang="en-US" sz="3800" dirty="0">
                <a:solidFill>
                  <a:srgbClr val="DA33BF"/>
                </a:solidFill>
                <a:latin typeface="Nunito Semi Bold" pitchFamily="34" charset="0"/>
                <a:ea typeface="Nunito Semi Bold" pitchFamily="34" charset="-122"/>
                <a:cs typeface="Nunito Semi Bold" pitchFamily="34" charset="-120"/>
              </a:rPr>
              <a:t>List</a:t>
            </a:r>
            <a:endParaRPr lang="en-US" sz="3800" dirty="0"/>
          </a:p>
        </p:txBody>
      </p:sp>
      <p:sp>
        <p:nvSpPr>
          <p:cNvPr id="4" name="Text 1"/>
          <p:cNvSpPr/>
          <p:nvPr/>
        </p:nvSpPr>
        <p:spPr>
          <a:xfrm>
            <a:off x="6209467" y="2253377"/>
            <a:ext cx="7697867" cy="661035"/>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latin typeface="PT Sans" pitchFamily="34" charset="0"/>
                <a:ea typeface="PT Sans" pitchFamily="34" charset="-122"/>
                <a:cs typeface="PT Sans" pitchFamily="34" charset="-120"/>
              </a:rPr>
              <a:t>Inilah saatnya kita melihat kekuatan perulangan! Perulangan for adalah cara yang paling sering digunakan untuk memproses setiap elemen di dalam sebuah list.</a:t>
            </a:r>
            <a:endParaRPr lang="en-US" sz="1600" dirty="0"/>
          </a:p>
        </p:txBody>
      </p:sp>
      <p:sp>
        <p:nvSpPr>
          <p:cNvPr id="5" name="Text 2"/>
          <p:cNvSpPr/>
          <p:nvPr/>
        </p:nvSpPr>
        <p:spPr>
          <a:xfrm>
            <a:off x="6209467" y="3353395"/>
            <a:ext cx="3596878" cy="729139"/>
          </a:xfrm>
          <a:prstGeom prst="rect">
            <a:avLst/>
          </a:prstGeom>
          <a:noFill/>
          <a:ln/>
        </p:spPr>
        <p:txBody>
          <a:bodyPr wrap="square" lIns="0" tIns="0" rIns="0" bIns="0" rtlCol="0" anchor="t"/>
          <a:lstStyle/>
          <a:p>
            <a:pPr algn="l" indent="0" marL="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Contoh: Mencetak Setiap Elemen dari List</a:t>
            </a:r>
            <a:endParaRPr lang="en-US" sz="2250" dirty="0"/>
          </a:p>
        </p:txBody>
      </p:sp>
      <p:sp>
        <p:nvSpPr>
          <p:cNvPr id="6" name="Shape 3"/>
          <p:cNvSpPr/>
          <p:nvPr/>
        </p:nvSpPr>
        <p:spPr>
          <a:xfrm>
            <a:off x="6209467" y="4314944"/>
            <a:ext cx="3596878" cy="2953941"/>
          </a:xfrm>
          <a:prstGeom prst="roundRect">
            <a:avLst>
              <a:gd name="adj" fmla="val 10492"/>
            </a:avLst>
          </a:prstGeom>
          <a:solidFill>
            <a:srgbClr val="E6E6F2"/>
          </a:solidFill>
          <a:ln/>
        </p:spPr>
      </p:sp>
      <p:sp>
        <p:nvSpPr>
          <p:cNvPr id="7" name="Shape 4"/>
          <p:cNvSpPr/>
          <p:nvPr/>
        </p:nvSpPr>
        <p:spPr>
          <a:xfrm>
            <a:off x="6199227" y="4314944"/>
            <a:ext cx="3617357" cy="2953941"/>
          </a:xfrm>
          <a:prstGeom prst="roundRect">
            <a:avLst>
              <a:gd name="adj" fmla="val 1049"/>
            </a:avLst>
          </a:prstGeom>
          <a:solidFill>
            <a:srgbClr val="E6E6F2"/>
          </a:solidFill>
          <a:ln/>
        </p:spPr>
      </p:sp>
      <p:sp>
        <p:nvSpPr>
          <p:cNvPr id="8" name="Text 5"/>
          <p:cNvSpPr/>
          <p:nvPr/>
        </p:nvSpPr>
        <p:spPr>
          <a:xfrm>
            <a:off x="6405801" y="4469844"/>
            <a:ext cx="3204210" cy="2644140"/>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highlight>
                  <a:srgbClr val="E6E6F2"/>
                </a:highlight>
                <a:latin typeface="Consolas" pitchFamily="34" charset="0"/>
                <a:ea typeface="Consolas" pitchFamily="34" charset="-122"/>
                <a:cs typeface="Consolas" pitchFamily="34" charset="-120"/>
              </a:rPr>
              <a:t>daftar_siswa = ["Ani", "Budi", "Caca", "Dedi"]for nama in daftar_siswa: # 'nama' akan mengambil     # setiap nilai dari list secara bergantian    print("Selamat datang,", nama)</a:t>
            </a:r>
            <a:endParaRPr lang="en-US" sz="1600" dirty="0"/>
          </a:p>
        </p:txBody>
      </p:sp>
      <p:sp>
        <p:nvSpPr>
          <p:cNvPr id="9" name="Text 6"/>
          <p:cNvSpPr/>
          <p:nvPr/>
        </p:nvSpPr>
        <p:spPr>
          <a:xfrm>
            <a:off x="10318075" y="3353395"/>
            <a:ext cx="3596878" cy="729139"/>
          </a:xfrm>
          <a:prstGeom prst="rect">
            <a:avLst/>
          </a:prstGeom>
          <a:noFill/>
          <a:ln/>
        </p:spPr>
        <p:txBody>
          <a:bodyPr wrap="square" lIns="0" tIns="0" rIns="0" bIns="0" rtlCol="0" anchor="t"/>
          <a:lstStyle/>
          <a:p>
            <a:pPr algn="l" indent="0" marL="0">
              <a:lnSpc>
                <a:spcPts val="2850"/>
              </a:lnSpc>
              <a:buNone/>
            </a:pPr>
            <a:r>
              <a:rPr lang="en-US" sz="2250" dirty="0">
                <a:solidFill>
                  <a:srgbClr val="00002E"/>
                </a:solidFill>
                <a:latin typeface="Nunito Semi Bold" pitchFamily="34" charset="0"/>
                <a:ea typeface="Nunito Semi Bold" pitchFamily="34" charset="-122"/>
                <a:cs typeface="Nunito Semi Bold" pitchFamily="34" charset="-120"/>
              </a:rPr>
              <a:t>Contoh: Menghitung Total Nilai</a:t>
            </a:r>
            <a:endParaRPr lang="en-US" sz="2250" dirty="0"/>
          </a:p>
        </p:txBody>
      </p:sp>
      <p:sp>
        <p:nvSpPr>
          <p:cNvPr id="10" name="Shape 7"/>
          <p:cNvSpPr/>
          <p:nvPr/>
        </p:nvSpPr>
        <p:spPr>
          <a:xfrm>
            <a:off x="10318075" y="4314944"/>
            <a:ext cx="3596878" cy="2623423"/>
          </a:xfrm>
          <a:prstGeom prst="roundRect">
            <a:avLst>
              <a:gd name="adj" fmla="val 11814"/>
            </a:avLst>
          </a:prstGeom>
          <a:solidFill>
            <a:srgbClr val="E6E6F2"/>
          </a:solidFill>
          <a:ln/>
        </p:spPr>
      </p:sp>
      <p:sp>
        <p:nvSpPr>
          <p:cNvPr id="11" name="Shape 8"/>
          <p:cNvSpPr/>
          <p:nvPr/>
        </p:nvSpPr>
        <p:spPr>
          <a:xfrm>
            <a:off x="10307836" y="4314944"/>
            <a:ext cx="3617357" cy="2623423"/>
          </a:xfrm>
          <a:prstGeom prst="roundRect">
            <a:avLst>
              <a:gd name="adj" fmla="val 1181"/>
            </a:avLst>
          </a:prstGeom>
          <a:solidFill>
            <a:srgbClr val="E6E6F2"/>
          </a:solidFill>
          <a:ln/>
        </p:spPr>
      </p:sp>
      <p:sp>
        <p:nvSpPr>
          <p:cNvPr id="12" name="Text 9"/>
          <p:cNvSpPr/>
          <p:nvPr/>
        </p:nvSpPr>
        <p:spPr>
          <a:xfrm>
            <a:off x="10514409" y="4469844"/>
            <a:ext cx="3204210" cy="2313623"/>
          </a:xfrm>
          <a:prstGeom prst="rect">
            <a:avLst/>
          </a:prstGeom>
          <a:noFill/>
          <a:ln/>
        </p:spPr>
        <p:txBody>
          <a:bodyPr wrap="square" lIns="0" tIns="0" rIns="0" bIns="0" rtlCol="0" anchor="t"/>
          <a:lstStyle/>
          <a:p>
            <a:pPr algn="l" indent="0" marL="0">
              <a:lnSpc>
                <a:spcPts val="2600"/>
              </a:lnSpc>
              <a:buNone/>
            </a:pPr>
            <a:r>
              <a:rPr lang="en-US" sz="1600" dirty="0">
                <a:solidFill>
                  <a:srgbClr val="00002E"/>
                </a:solidFill>
                <a:highlight>
                  <a:srgbClr val="E6E6F2"/>
                </a:highlight>
                <a:latin typeface="Consolas" pitchFamily="34" charset="0"/>
                <a:ea typeface="Consolas" pitchFamily="34" charset="-122"/>
                <a:cs typeface="Consolas" pitchFamily="34" charset="-120"/>
              </a:rPr>
              <a:t>nilai_ujian = [85, 90, 78, 92, 95]total = 0for nilai in nilai_ujian: total = total + nilaiprint("Total nilai seluruh siswa adalah:", total)</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2025-09-01T13:24:02Z</dcterms:created>
  <dcterms:modified xsi:type="dcterms:W3CDTF">2025-09-01T13:24:02Z</dcterms:modified>
</cp:coreProperties>
</file>